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49"/>
  </p:notesMasterIdLst>
  <p:sldIdLst>
    <p:sldId id="256" r:id="rId12"/>
    <p:sldId id="257" r:id="rId13"/>
    <p:sldId id="258" r:id="rId14"/>
    <p:sldId id="267" r:id="rId15"/>
    <p:sldId id="300" r:id="rId16"/>
    <p:sldId id="260" r:id="rId17"/>
    <p:sldId id="261" r:id="rId18"/>
    <p:sldId id="268" r:id="rId19"/>
    <p:sldId id="269" r:id="rId20"/>
    <p:sldId id="270" r:id="rId21"/>
    <p:sldId id="271" r:id="rId22"/>
    <p:sldId id="272" r:id="rId23"/>
    <p:sldId id="273" r:id="rId24"/>
    <p:sldId id="283" r:id="rId25"/>
    <p:sldId id="284" r:id="rId26"/>
    <p:sldId id="305" r:id="rId27"/>
    <p:sldId id="306" r:id="rId28"/>
    <p:sldId id="307" r:id="rId29"/>
    <p:sldId id="285" r:id="rId30"/>
    <p:sldId id="286" r:id="rId31"/>
    <p:sldId id="287" r:id="rId32"/>
    <p:sldId id="288" r:id="rId33"/>
    <p:sldId id="281" r:id="rId34"/>
    <p:sldId id="276" r:id="rId35"/>
    <p:sldId id="277" r:id="rId36"/>
    <p:sldId id="274" r:id="rId37"/>
    <p:sldId id="275" r:id="rId38"/>
    <p:sldId id="280" r:id="rId39"/>
    <p:sldId id="278" r:id="rId40"/>
    <p:sldId id="296" r:id="rId41"/>
    <p:sldId id="297" r:id="rId42"/>
    <p:sldId id="301" r:id="rId43"/>
    <p:sldId id="302" r:id="rId44"/>
    <p:sldId id="304" r:id="rId45"/>
    <p:sldId id="299" r:id="rId46"/>
    <p:sldId id="303" r:id="rId47"/>
    <p:sldId id="279" r:id="rId48"/>
  </p:sldIdLst>
  <p:sldSz cx="18288000" cy="10287000"/>
  <p:notesSz cx="6858000" cy="9144000"/>
  <p:embeddedFontLst>
    <p:embeddedFont>
      <p:font typeface="Montserrat Light Bold" panose="020B0604020202020204" charset="0"/>
      <p:regular r:id="rId50"/>
    </p:embeddedFont>
    <p:embeddedFont>
      <p:font typeface="Arial MT Pro Bold" panose="020B0604020202020204" charset="0"/>
      <p:regular r:id="rId51"/>
    </p:embeddedFont>
    <p:embeddedFont>
      <p:font typeface="Arial MT Pro" panose="020B0604020202020204" charset="0"/>
      <p:regular r:id="rId52"/>
    </p:embeddedFont>
    <p:embeddedFont>
      <p:font typeface="Canva Sans Bold" panose="020B0604020202020204" charset="0"/>
      <p:regular r:id="rId53"/>
    </p:embeddedFont>
    <p:embeddedFont>
      <p:font typeface="IBM Plex Sans Bold" panose="020B0604020202020204" charset="0"/>
      <p:regular r:id="rId54"/>
    </p:embeddedFont>
    <p:embeddedFont>
      <p:font typeface="Canva Sans" panose="020B0604020202020204" charset="0"/>
      <p:regular r:id="rId55"/>
    </p:embeddedFont>
    <p:embeddedFont>
      <p:font typeface="Arial Bold" panose="020B0604020202020204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HK Grotesk Bold" panose="020B0604020202020204" charset="-52"/>
      <p:regular r:id="rId61"/>
    </p:embeddedFont>
    <p:embeddedFont>
      <p:font typeface="Open Sans" panose="020B0604020202020204" charset="0"/>
      <p:regular r:id="rId62"/>
    </p:embeddedFont>
    <p:embeddedFont>
      <p:font typeface="IBM Plex Sans" panose="020B0604020202020204" charset="0"/>
      <p:regular r:id="rId63"/>
    </p:embeddedFont>
    <p:embeddedFont>
      <p:font typeface="Arial Nova Bold" panose="020B0604020202020204" charset="0"/>
      <p:regular r:id="rId64"/>
    </p:embeddedFont>
    <p:embeddedFont>
      <p:font typeface="Open Sans Bold" panose="020B0604020202020204" charset="0"/>
      <p:regular r:id="rId65"/>
    </p:embeddedFont>
    <p:embeddedFont>
      <p:font typeface="Arial Nova" panose="020B0604020202020204" charset="0"/>
      <p:regular r:id="rId66"/>
    </p:embeddedFont>
    <p:embeddedFont>
      <p:font typeface="HK Grotesk" panose="020B0604020202020204" charset="-52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20"/>
    <a:srgbClr val="164676"/>
    <a:srgbClr val="F06913"/>
    <a:srgbClr val="FF9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6274" autoAdjust="0"/>
  </p:normalViewPr>
  <p:slideViewPr>
    <p:cSldViewPr>
      <p:cViewPr varScale="1">
        <p:scale>
          <a:sx n="71" d="100"/>
          <a:sy n="71" d="100"/>
        </p:scale>
        <p:origin x="1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F8D05-AEA2-4D14-AB9F-355BEB640735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A7D12-3507-49E2-89EB-7F54F4B6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62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168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набрать</a:t>
            </a:r>
            <a:r>
              <a:rPr lang="en-US" dirty="0"/>
              <a:t> </a:t>
            </a:r>
            <a:r>
              <a:rPr lang="en-US" dirty="0" err="1"/>
              <a:t>дополнительные</a:t>
            </a:r>
            <a:r>
              <a:rPr lang="en-US" dirty="0"/>
              <a:t> </a:t>
            </a:r>
            <a:r>
              <a:rPr lang="en-US" dirty="0" err="1"/>
              <a:t>баллы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поступления</a:t>
            </a:r>
            <a:r>
              <a:rPr lang="en-US" dirty="0"/>
              <a:t> </a:t>
            </a:r>
            <a:r>
              <a:rPr lang="en-US" dirty="0" err="1"/>
              <a:t>посредством</a:t>
            </a:r>
            <a:r>
              <a:rPr lang="en-US" dirty="0"/>
              <a:t> </a:t>
            </a:r>
            <a:r>
              <a:rPr lang="en-US" dirty="0" err="1"/>
              <a:t>учета</a:t>
            </a:r>
            <a:r>
              <a:rPr lang="en-US" dirty="0"/>
              <a:t> </a:t>
            </a:r>
            <a:r>
              <a:rPr lang="en-US" dirty="0" err="1"/>
              <a:t>индивидуальных</a:t>
            </a:r>
            <a:r>
              <a:rPr lang="en-US" dirty="0"/>
              <a:t> </a:t>
            </a:r>
            <a:r>
              <a:rPr lang="en-US" dirty="0" err="1"/>
              <a:t>достижений</a:t>
            </a:r>
            <a:r>
              <a:rPr lang="en-US" dirty="0"/>
              <a:t>. В </a:t>
            </a:r>
            <a:r>
              <a:rPr lang="en-US" dirty="0" err="1"/>
              <a:t>них</a:t>
            </a:r>
            <a:r>
              <a:rPr lang="en-US" dirty="0"/>
              <a:t> </a:t>
            </a:r>
            <a:r>
              <a:rPr lang="en-US" dirty="0" err="1"/>
              <a:t>входят</a:t>
            </a:r>
            <a:r>
              <a:rPr lang="en-US" dirty="0"/>
              <a:t>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категории</a:t>
            </a:r>
            <a:r>
              <a:rPr lang="en-US" dirty="0"/>
              <a:t> </a:t>
            </a:r>
            <a:r>
              <a:rPr lang="en-US" dirty="0" err="1"/>
              <a:t>значка</a:t>
            </a:r>
            <a:r>
              <a:rPr lang="en-US" dirty="0"/>
              <a:t> ГТО, </a:t>
            </a:r>
            <a:r>
              <a:rPr lang="en-US" dirty="0" err="1"/>
              <a:t>атт</a:t>
            </a:r>
            <a:r>
              <a:rPr lang="en-US" dirty="0"/>
              <a:t>. с </a:t>
            </a:r>
            <a:r>
              <a:rPr lang="en-US" dirty="0" err="1"/>
              <a:t>отл</a:t>
            </a:r>
            <a:r>
              <a:rPr lang="en-US" dirty="0"/>
              <a:t>., </a:t>
            </a:r>
            <a:r>
              <a:rPr lang="en-US" dirty="0" err="1"/>
              <a:t>дипломы</a:t>
            </a:r>
            <a:r>
              <a:rPr lang="en-US" dirty="0"/>
              <a:t> </a:t>
            </a:r>
            <a:r>
              <a:rPr lang="en-US" dirty="0" err="1"/>
              <a:t>призера</a:t>
            </a:r>
            <a:r>
              <a:rPr lang="en-US" dirty="0"/>
              <a:t> </a:t>
            </a:r>
            <a:r>
              <a:rPr lang="en-US" dirty="0" err="1"/>
              <a:t>олимпиад</a:t>
            </a:r>
            <a:r>
              <a:rPr lang="en-US" dirty="0"/>
              <a:t> </a:t>
            </a:r>
            <a:r>
              <a:rPr lang="en-US" dirty="0" err="1"/>
              <a:t>школьн</a:t>
            </a:r>
            <a:r>
              <a:rPr lang="en-US" dirty="0"/>
              <a:t>. ВСОШ («</a:t>
            </a:r>
            <a:r>
              <a:rPr lang="en-US" dirty="0" err="1"/>
              <a:t>Золотой</a:t>
            </a:r>
            <a:r>
              <a:rPr lang="en-US" dirty="0"/>
              <a:t> фонд </a:t>
            </a:r>
            <a:r>
              <a:rPr lang="en-US" dirty="0" err="1"/>
              <a:t>Сибири</a:t>
            </a:r>
            <a:r>
              <a:rPr lang="en-US" dirty="0"/>
              <a:t>», </a:t>
            </a:r>
            <a:r>
              <a:rPr lang="en-US" dirty="0" err="1"/>
              <a:t>Шаг</a:t>
            </a:r>
            <a:r>
              <a:rPr lang="en-US" dirty="0"/>
              <a:t> в </a:t>
            </a:r>
            <a:r>
              <a:rPr lang="en-US" dirty="0" err="1"/>
              <a:t>будущее</a:t>
            </a:r>
            <a:r>
              <a:rPr lang="en-US" dirty="0"/>
              <a:t>, </a:t>
            </a:r>
            <a:r>
              <a:rPr lang="en-US" dirty="0" err="1"/>
              <a:t>Всероссийский</a:t>
            </a:r>
            <a:r>
              <a:rPr lang="en-US" dirty="0"/>
              <a:t> </a:t>
            </a:r>
            <a:r>
              <a:rPr lang="en-US" dirty="0" err="1"/>
              <a:t>кейс-чемпионат</a:t>
            </a:r>
            <a:r>
              <a:rPr lang="en-US" dirty="0"/>
              <a:t> </a:t>
            </a:r>
            <a:r>
              <a:rPr lang="en-US" dirty="0" err="1"/>
              <a:t>школьников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экономике</a:t>
            </a:r>
            <a:r>
              <a:rPr lang="en-US" dirty="0"/>
              <a:t> и </a:t>
            </a:r>
            <a:r>
              <a:rPr lang="en-US" dirty="0" err="1"/>
              <a:t>предпринимательству</a:t>
            </a:r>
            <a:r>
              <a:rPr lang="en-US" dirty="0"/>
              <a:t>, </a:t>
            </a:r>
            <a:r>
              <a:rPr lang="en-US" dirty="0" err="1"/>
              <a:t>регион</a:t>
            </a:r>
            <a:r>
              <a:rPr lang="en-US" dirty="0"/>
              <a:t>/</a:t>
            </a:r>
            <a:r>
              <a:rPr lang="en-US" dirty="0" err="1"/>
              <a:t>муниц</a:t>
            </a:r>
            <a:r>
              <a:rPr lang="en-US" dirty="0"/>
              <a:t>. </a:t>
            </a:r>
            <a:r>
              <a:rPr lang="en-US" dirty="0" err="1"/>
              <a:t>этап</a:t>
            </a:r>
            <a:r>
              <a:rPr lang="en-US" dirty="0"/>
              <a:t> </a:t>
            </a:r>
            <a:r>
              <a:rPr lang="en-US" dirty="0" err="1"/>
              <a:t>Всероссийской</a:t>
            </a:r>
            <a:r>
              <a:rPr lang="en-US" dirty="0"/>
              <a:t> </a:t>
            </a:r>
            <a:r>
              <a:rPr lang="en-US" dirty="0" err="1"/>
              <a:t>олимпиады</a:t>
            </a:r>
            <a:r>
              <a:rPr lang="en-US" dirty="0"/>
              <a:t> </a:t>
            </a:r>
            <a:r>
              <a:rPr lang="en-US" dirty="0" err="1"/>
              <a:t>школьников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экономке</a:t>
            </a:r>
            <a:r>
              <a:rPr lang="en-US" dirty="0"/>
              <a:t> и </a:t>
            </a:r>
            <a:r>
              <a:rPr lang="en-US" dirty="0" err="1"/>
              <a:t>др</a:t>
            </a:r>
            <a:r>
              <a:rPr lang="en-US" dirty="0"/>
              <a:t>) и </a:t>
            </a:r>
            <a:r>
              <a:rPr lang="en-US" dirty="0" err="1"/>
              <a:t>волонтер</a:t>
            </a:r>
            <a:r>
              <a:rPr lang="en-US" dirty="0"/>
              <a:t>. </a:t>
            </a:r>
            <a:r>
              <a:rPr lang="en-US" dirty="0" err="1"/>
              <a:t>книжка</a:t>
            </a:r>
            <a:r>
              <a:rPr lang="en-US" dirty="0"/>
              <a:t>. </a:t>
            </a:r>
          </a:p>
          <a:p>
            <a:r>
              <a:rPr lang="en-US" dirty="0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10252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30035"/>
            <a:ext cx="7250853" cy="3345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прайсах</a:t>
            </a:r>
            <a:r>
              <a:rPr lang="en-US" dirty="0"/>
              <a:t>, </a:t>
            </a:r>
            <a:r>
              <a:rPr lang="en-US" dirty="0" err="1"/>
              <a:t>которые</a:t>
            </a:r>
            <a:r>
              <a:rPr lang="en-US" dirty="0"/>
              <a:t> </a:t>
            </a:r>
            <a:r>
              <a:rPr lang="en-US" dirty="0" err="1"/>
              <a:t>мы</a:t>
            </a:r>
            <a:r>
              <a:rPr lang="en-US" dirty="0"/>
              <a:t> </a:t>
            </a:r>
            <a:r>
              <a:rPr lang="en-US" dirty="0" err="1"/>
              <a:t>вам</a:t>
            </a:r>
            <a:r>
              <a:rPr lang="en-US" dirty="0"/>
              <a:t> </a:t>
            </a:r>
            <a:r>
              <a:rPr lang="en-US" dirty="0" err="1"/>
              <a:t>раздали</a:t>
            </a:r>
            <a:r>
              <a:rPr lang="en-US" dirty="0"/>
              <a:t> </a:t>
            </a:r>
            <a:r>
              <a:rPr lang="en-US" dirty="0" err="1"/>
              <a:t>перечислены</a:t>
            </a:r>
            <a:r>
              <a:rPr lang="en-US" dirty="0"/>
              <a:t> </a:t>
            </a:r>
            <a:r>
              <a:rPr lang="en-US" dirty="0" err="1"/>
              <a:t>актуальные</a:t>
            </a:r>
            <a:r>
              <a:rPr lang="en-US" dirty="0"/>
              <a:t> </a:t>
            </a:r>
            <a:r>
              <a:rPr lang="en-US" dirty="0" err="1"/>
              <a:t>программы</a:t>
            </a:r>
            <a:r>
              <a:rPr lang="en-US" dirty="0"/>
              <a:t> </a:t>
            </a:r>
            <a:r>
              <a:rPr lang="en-US" dirty="0" err="1"/>
              <a:t>направления</a:t>
            </a:r>
            <a:r>
              <a:rPr lang="en-US" dirty="0"/>
              <a:t> </a:t>
            </a:r>
            <a:r>
              <a:rPr lang="en-US" dirty="0" err="1"/>
              <a:t>подготвки</a:t>
            </a:r>
            <a:r>
              <a:rPr lang="en-US" dirty="0"/>
              <a:t> </a:t>
            </a:r>
            <a:r>
              <a:rPr lang="en-US" dirty="0" err="1"/>
              <a:t>Бак</a:t>
            </a:r>
            <a:r>
              <a:rPr lang="en-US" dirty="0"/>
              <a:t>/</a:t>
            </a:r>
            <a:r>
              <a:rPr lang="en-US" dirty="0" err="1"/>
              <a:t>спец</a:t>
            </a:r>
            <a:r>
              <a:rPr lang="en-US" dirty="0"/>
              <a:t> с КЦП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этот</a:t>
            </a:r>
            <a:r>
              <a:rPr lang="en-US" dirty="0"/>
              <a:t> </a:t>
            </a:r>
            <a:r>
              <a:rPr lang="en-US" dirty="0" err="1"/>
              <a:t>год</a:t>
            </a:r>
            <a:r>
              <a:rPr lang="en-US" dirty="0"/>
              <a:t>. </a:t>
            </a:r>
            <a:r>
              <a:rPr lang="en-US" dirty="0" err="1"/>
              <a:t>Обратите</a:t>
            </a:r>
            <a:r>
              <a:rPr lang="en-US" dirty="0"/>
              <a:t> </a:t>
            </a:r>
            <a:r>
              <a:rPr lang="en-US" dirty="0" err="1"/>
              <a:t>внимание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такие</a:t>
            </a:r>
            <a:r>
              <a:rPr lang="en-US" dirty="0"/>
              <a:t> </a:t>
            </a:r>
            <a:r>
              <a:rPr lang="en-US" dirty="0" err="1"/>
              <a:t>программы</a:t>
            </a:r>
            <a:r>
              <a:rPr lang="en-US" dirty="0"/>
              <a:t>,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Прикладная</a:t>
            </a:r>
            <a:r>
              <a:rPr lang="en-US" dirty="0"/>
              <a:t> </a:t>
            </a:r>
            <a:r>
              <a:rPr lang="en-US" dirty="0" err="1"/>
              <a:t>Информатика</a:t>
            </a:r>
            <a:r>
              <a:rPr lang="en-US" dirty="0"/>
              <a:t>, Лесное </a:t>
            </a:r>
            <a:r>
              <a:rPr lang="en-US" dirty="0" err="1"/>
              <a:t>дело</a:t>
            </a:r>
            <a:r>
              <a:rPr lang="en-US" dirty="0"/>
              <a:t>, Экономика (6 </a:t>
            </a:r>
            <a:r>
              <a:rPr lang="en-US" dirty="0" err="1"/>
              <a:t>профилей</a:t>
            </a:r>
            <a:r>
              <a:rPr lang="en-US" dirty="0"/>
              <a:t> </a:t>
            </a:r>
            <a:r>
              <a:rPr lang="en-US" dirty="0" err="1"/>
              <a:t>подготовки</a:t>
            </a:r>
            <a:r>
              <a:rPr lang="en-US" dirty="0"/>
              <a:t>), </a:t>
            </a:r>
            <a:r>
              <a:rPr lang="en-US" dirty="0" err="1"/>
              <a:t>Юриспруденция</a:t>
            </a:r>
            <a:r>
              <a:rPr lang="en-US" dirty="0"/>
              <a:t> и </a:t>
            </a:r>
            <a:r>
              <a:rPr lang="en-US" dirty="0" err="1"/>
              <a:t>т.д</a:t>
            </a:r>
            <a:r>
              <a:rPr lang="en-US" dirty="0"/>
              <a:t>. (+</a:t>
            </a:r>
            <a:r>
              <a:rPr lang="en-US" dirty="0" err="1"/>
              <a:t>спец</a:t>
            </a:r>
            <a:r>
              <a:rPr lang="en-US" dirty="0"/>
              <a:t>)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специальности</a:t>
            </a:r>
            <a:r>
              <a:rPr lang="en-US" dirty="0"/>
              <a:t> </a:t>
            </a:r>
            <a:r>
              <a:rPr lang="en-US" dirty="0" err="1"/>
              <a:t>наиболее</a:t>
            </a:r>
            <a:r>
              <a:rPr lang="en-US" dirty="0"/>
              <a:t> </a:t>
            </a:r>
            <a:r>
              <a:rPr lang="en-US" dirty="0" err="1"/>
              <a:t>востребованы</a:t>
            </a:r>
            <a:r>
              <a:rPr lang="en-US" dirty="0"/>
              <a:t> у </a:t>
            </a:r>
            <a:r>
              <a:rPr lang="en-US" dirty="0" err="1"/>
              <a:t>работодателей</a:t>
            </a:r>
            <a:r>
              <a:rPr lang="en-US" dirty="0"/>
              <a:t> </a:t>
            </a:r>
            <a:r>
              <a:rPr lang="en-US" dirty="0" err="1"/>
              <a:t>Иркутской</a:t>
            </a:r>
            <a:r>
              <a:rPr lang="en-US" dirty="0"/>
              <a:t> </a:t>
            </a:r>
            <a:r>
              <a:rPr lang="en-US" dirty="0" err="1"/>
              <a:t>обл</a:t>
            </a:r>
            <a:r>
              <a:rPr lang="en-US" dirty="0"/>
              <a:t>. и </a:t>
            </a:r>
            <a:r>
              <a:rPr lang="en-US" dirty="0" err="1"/>
              <a:t>являются</a:t>
            </a:r>
            <a:r>
              <a:rPr lang="en-US" dirty="0"/>
              <a:t> </a:t>
            </a:r>
            <a:r>
              <a:rPr lang="en-US" dirty="0" err="1"/>
              <a:t>приоритетными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выпускников</a:t>
            </a:r>
            <a:r>
              <a:rPr lang="en-US" dirty="0"/>
              <a:t> </a:t>
            </a:r>
            <a:r>
              <a:rPr lang="en-US" dirty="0" err="1"/>
              <a:t>школ</a:t>
            </a:r>
            <a:r>
              <a:rPr lang="en-US" dirty="0"/>
              <a:t> в </a:t>
            </a:r>
            <a:r>
              <a:rPr lang="en-US" dirty="0" err="1"/>
              <a:t>нашем</a:t>
            </a:r>
            <a:r>
              <a:rPr lang="en-US" dirty="0"/>
              <a:t> </a:t>
            </a:r>
            <a:r>
              <a:rPr lang="en-US" dirty="0" err="1"/>
              <a:t>ВУЗе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ЕГЭ – </a:t>
            </a:r>
            <a:r>
              <a:rPr lang="en-US" dirty="0" err="1"/>
              <a:t>лингвистика</a:t>
            </a:r>
            <a:r>
              <a:rPr lang="en-US" dirty="0"/>
              <a:t>, </a:t>
            </a:r>
            <a:r>
              <a:rPr lang="en-US" dirty="0" err="1"/>
              <a:t>Психология</a:t>
            </a:r>
            <a:r>
              <a:rPr lang="en-US" dirty="0"/>
              <a:t>, </a:t>
            </a:r>
            <a:r>
              <a:rPr lang="en-US" dirty="0" err="1"/>
              <a:t>международные</a:t>
            </a:r>
            <a:r>
              <a:rPr lang="en-US" dirty="0"/>
              <a:t> </a:t>
            </a:r>
            <a:r>
              <a:rPr lang="en-US" dirty="0" err="1"/>
              <a:t>отнош</a:t>
            </a:r>
            <a:r>
              <a:rPr lang="en-US" dirty="0"/>
              <a:t>, </a:t>
            </a:r>
            <a:r>
              <a:rPr lang="en-US" dirty="0" err="1"/>
              <a:t>Перевод</a:t>
            </a:r>
            <a:r>
              <a:rPr lang="en-US" dirty="0"/>
              <a:t> и </a:t>
            </a:r>
            <a:r>
              <a:rPr lang="en-US" dirty="0" err="1"/>
              <a:t>перевод</a:t>
            </a:r>
            <a:r>
              <a:rPr lang="en-US" dirty="0"/>
              <a:t>. </a:t>
            </a:r>
          </a:p>
          <a:p>
            <a:r>
              <a:rPr lang="en-US" dirty="0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24047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ctr"/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В 2023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году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Колледж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БГУ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стал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участником</a:t>
            </a:r>
            <a:r>
              <a:rPr lang="en-US" sz="1200" b="1" kern="1200" dirty="0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200" b="1" kern="1200" dirty="0" err="1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кластера</a:t>
            </a:r>
            <a:r>
              <a:rPr lang="en-US" sz="1200" b="1" kern="1200" dirty="0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200" b="1" kern="1200" dirty="0" err="1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правоохранительной</a:t>
            </a:r>
            <a:r>
              <a:rPr lang="en-US" sz="1200" b="1" kern="1200" dirty="0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200" b="1" kern="1200" dirty="0" err="1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сферы</a:t>
            </a:r>
            <a:r>
              <a:rPr lang="en-US" sz="1200" b="1" kern="1200" dirty="0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1200" b="1" kern="1200" dirty="0" err="1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управления</a:t>
            </a:r>
            <a:r>
              <a:rPr lang="en-US" sz="1200" b="1" kern="1200" dirty="0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200" b="1" kern="1200" dirty="0" err="1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Иркутской</a:t>
            </a:r>
            <a:r>
              <a:rPr lang="en-US" sz="1200" b="1" kern="1200" dirty="0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200" b="1" kern="1200" dirty="0" err="1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области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в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рамках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федерального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проекта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b="1" kern="1200" dirty="0" smtClean="0">
                <a:solidFill>
                  <a:srgbClr val="231F20"/>
                </a:solidFill>
                <a:latin typeface="+mn-lt"/>
                <a:ea typeface="Open Sans Bold"/>
                <a:cs typeface="Open Sans Bold"/>
                <a:sym typeface="Open Sans Bold"/>
              </a:rPr>
              <a:t>«Профессионалитет». 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В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числе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участников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образовательного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кластера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региона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–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ведущие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работодатели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правоохранительной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сферы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и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управления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Иркутской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области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.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Обучение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нацелено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на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повышение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эффективности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профессиональной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подготовки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за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счет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усиления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связи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«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колледж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–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работодатель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», а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особенностью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обучения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в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Профессионалитете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является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уход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от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преобладания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теоретических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занятий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к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практике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.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Именно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поэтому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все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образовательные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программы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Профессионалитета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адаптированы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под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запросы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потенциальных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работодателей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, а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сами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работодатели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в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рамках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проекта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будут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принимать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активное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участие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в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учебном</a:t>
            </a:r>
            <a:r>
              <a:rPr lang="en-US" sz="12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kern="1200" dirty="0" err="1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процессе</a:t>
            </a:r>
            <a:r>
              <a:rPr lang="en-US" sz="1100" kern="1200" dirty="0" smtClean="0">
                <a:solidFill>
                  <a:srgbClr val="231F20"/>
                </a:solidFill>
                <a:latin typeface="+mn-lt"/>
                <a:ea typeface="Open Sans"/>
                <a:cs typeface="Open Sans"/>
                <a:sym typeface="Open Sans"/>
              </a:rPr>
              <a:t>.</a:t>
            </a:r>
            <a:endParaRPr lang="en-US" sz="1100" kern="1200" dirty="0">
              <a:solidFill>
                <a:srgbClr val="231F20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96384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30035"/>
            <a:ext cx="7250853" cy="3345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ВУЗ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проживание</a:t>
            </a:r>
            <a:r>
              <a:rPr lang="en-US" dirty="0"/>
              <a:t> </a:t>
            </a:r>
            <a:r>
              <a:rPr lang="en-US" dirty="0" err="1"/>
              <a:t>иногородних</a:t>
            </a:r>
            <a:r>
              <a:rPr lang="en-US" dirty="0"/>
              <a:t> </a:t>
            </a:r>
            <a:r>
              <a:rPr lang="en-US" dirty="0" err="1"/>
              <a:t>студентов</a:t>
            </a:r>
            <a:r>
              <a:rPr lang="en-US" dirty="0"/>
              <a:t> в </a:t>
            </a:r>
            <a:r>
              <a:rPr lang="en-US" dirty="0" err="1"/>
              <a:t>комф</a:t>
            </a:r>
            <a:r>
              <a:rPr lang="en-US" dirty="0"/>
              <a:t>. </a:t>
            </a:r>
            <a:r>
              <a:rPr lang="en-US" dirty="0" err="1"/>
              <a:t>общежитиях</a:t>
            </a:r>
            <a:r>
              <a:rPr lang="en-US" dirty="0"/>
              <a:t>, </a:t>
            </a:r>
            <a:r>
              <a:rPr lang="en-US" dirty="0" err="1"/>
              <a:t>которые</a:t>
            </a:r>
            <a:r>
              <a:rPr lang="en-US" dirty="0"/>
              <a:t> </a:t>
            </a:r>
            <a:r>
              <a:rPr lang="en-US" dirty="0" err="1"/>
              <a:t>расположены</a:t>
            </a:r>
            <a:r>
              <a:rPr lang="en-US" dirty="0"/>
              <a:t> </a:t>
            </a:r>
            <a:r>
              <a:rPr lang="en-US" dirty="0" err="1"/>
              <a:t>вблизи</a:t>
            </a:r>
            <a:r>
              <a:rPr lang="en-US" dirty="0"/>
              <a:t> </a:t>
            </a:r>
            <a:r>
              <a:rPr lang="en-US" dirty="0" err="1"/>
              <a:t>университета</a:t>
            </a:r>
            <a:endParaRPr lang="en-US" dirty="0"/>
          </a:p>
          <a:p>
            <a:r>
              <a:rPr lang="en-US" dirty="0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9245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30035"/>
            <a:ext cx="7250853" cy="3345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На базе нашего университета проводятся подготовительные курсы к ВИ, на котор. занятия проводят высококвалифицированные преподаватели БГУ в главном корпусе университета. Информацию о всех олимпиадах и подг. Кур. Можно найти на нашем сайте в разделе «Поступающим»</a:t>
            </a:r>
          </a:p>
          <a:p>
            <a:r>
              <a:rPr lang="en-US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63105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Задать интересующие Вас вопросы по повод. Поступл. Можно через наши соцсети, которые представлены на слайде. Поступай в БГУ, будь уверен в своем будущем!</a:t>
            </a:r>
          </a:p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9317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 Непрерывное образование и как первый элемент узнавания и привлечения</a:t>
            </a:r>
            <a:r>
              <a:rPr lang="ru-RU" baseline="0" dirty="0" smtClean="0"/>
              <a:t> – рейтинговые показатели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55A6-1442-4925-A0D8-C96D290563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20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30035"/>
            <a:ext cx="7250853" cy="3345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прайсах</a:t>
            </a:r>
            <a:r>
              <a:rPr lang="en-US" dirty="0"/>
              <a:t>, </a:t>
            </a:r>
            <a:r>
              <a:rPr lang="en-US" dirty="0" err="1"/>
              <a:t>которые</a:t>
            </a:r>
            <a:r>
              <a:rPr lang="en-US" dirty="0"/>
              <a:t> </a:t>
            </a:r>
            <a:r>
              <a:rPr lang="en-US" dirty="0" err="1"/>
              <a:t>мы</a:t>
            </a:r>
            <a:r>
              <a:rPr lang="en-US" dirty="0"/>
              <a:t> </a:t>
            </a:r>
            <a:r>
              <a:rPr lang="en-US" dirty="0" err="1"/>
              <a:t>вам</a:t>
            </a:r>
            <a:r>
              <a:rPr lang="en-US" dirty="0"/>
              <a:t> </a:t>
            </a:r>
            <a:r>
              <a:rPr lang="en-US" dirty="0" err="1"/>
              <a:t>раздали</a:t>
            </a:r>
            <a:r>
              <a:rPr lang="en-US" dirty="0"/>
              <a:t> </a:t>
            </a:r>
            <a:r>
              <a:rPr lang="en-US" dirty="0" err="1"/>
              <a:t>перечислены</a:t>
            </a:r>
            <a:r>
              <a:rPr lang="en-US" dirty="0"/>
              <a:t> </a:t>
            </a:r>
            <a:r>
              <a:rPr lang="en-US" dirty="0" err="1"/>
              <a:t>актуальные</a:t>
            </a:r>
            <a:r>
              <a:rPr lang="en-US" dirty="0"/>
              <a:t> </a:t>
            </a:r>
            <a:r>
              <a:rPr lang="en-US" dirty="0" err="1"/>
              <a:t>программы</a:t>
            </a:r>
            <a:r>
              <a:rPr lang="en-US" dirty="0"/>
              <a:t> </a:t>
            </a:r>
            <a:r>
              <a:rPr lang="en-US" dirty="0" err="1"/>
              <a:t>направления</a:t>
            </a:r>
            <a:r>
              <a:rPr lang="en-US" dirty="0"/>
              <a:t> </a:t>
            </a:r>
            <a:r>
              <a:rPr lang="en-US" dirty="0" err="1"/>
              <a:t>подготвки</a:t>
            </a:r>
            <a:r>
              <a:rPr lang="en-US" dirty="0"/>
              <a:t> </a:t>
            </a:r>
            <a:r>
              <a:rPr lang="en-US" dirty="0" err="1"/>
              <a:t>Бак</a:t>
            </a:r>
            <a:r>
              <a:rPr lang="en-US" dirty="0"/>
              <a:t>/</a:t>
            </a:r>
            <a:r>
              <a:rPr lang="en-US" dirty="0" err="1"/>
              <a:t>спец</a:t>
            </a:r>
            <a:r>
              <a:rPr lang="en-US" dirty="0"/>
              <a:t> с КЦП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этот</a:t>
            </a:r>
            <a:r>
              <a:rPr lang="en-US" dirty="0"/>
              <a:t> </a:t>
            </a:r>
            <a:r>
              <a:rPr lang="en-US" dirty="0" err="1"/>
              <a:t>год</a:t>
            </a:r>
            <a:r>
              <a:rPr lang="en-US" dirty="0"/>
              <a:t>. </a:t>
            </a:r>
            <a:r>
              <a:rPr lang="en-US" dirty="0" err="1"/>
              <a:t>Обратите</a:t>
            </a:r>
            <a:r>
              <a:rPr lang="en-US" dirty="0"/>
              <a:t> </a:t>
            </a:r>
            <a:r>
              <a:rPr lang="en-US" dirty="0" err="1"/>
              <a:t>внимание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такие</a:t>
            </a:r>
            <a:r>
              <a:rPr lang="en-US" dirty="0"/>
              <a:t> </a:t>
            </a:r>
            <a:r>
              <a:rPr lang="en-US" dirty="0" err="1"/>
              <a:t>программы</a:t>
            </a:r>
            <a:r>
              <a:rPr lang="en-US" dirty="0"/>
              <a:t>,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Прикладная</a:t>
            </a:r>
            <a:r>
              <a:rPr lang="en-US" dirty="0"/>
              <a:t> </a:t>
            </a:r>
            <a:r>
              <a:rPr lang="en-US" dirty="0" err="1"/>
              <a:t>Информатика</a:t>
            </a:r>
            <a:r>
              <a:rPr lang="en-US" dirty="0"/>
              <a:t>, Лесное </a:t>
            </a:r>
            <a:r>
              <a:rPr lang="en-US" dirty="0" err="1"/>
              <a:t>дело</a:t>
            </a:r>
            <a:r>
              <a:rPr lang="en-US" dirty="0"/>
              <a:t>, Экономика (6 </a:t>
            </a:r>
            <a:r>
              <a:rPr lang="en-US" dirty="0" err="1"/>
              <a:t>профилей</a:t>
            </a:r>
            <a:r>
              <a:rPr lang="en-US" dirty="0"/>
              <a:t> </a:t>
            </a:r>
            <a:r>
              <a:rPr lang="en-US" dirty="0" err="1"/>
              <a:t>подготовки</a:t>
            </a:r>
            <a:r>
              <a:rPr lang="en-US" dirty="0"/>
              <a:t>), </a:t>
            </a:r>
            <a:r>
              <a:rPr lang="en-US" dirty="0" err="1"/>
              <a:t>Юриспруденция</a:t>
            </a:r>
            <a:r>
              <a:rPr lang="en-US" dirty="0"/>
              <a:t> и </a:t>
            </a:r>
            <a:r>
              <a:rPr lang="en-US" dirty="0" err="1"/>
              <a:t>т.д</a:t>
            </a:r>
            <a:r>
              <a:rPr lang="en-US" dirty="0"/>
              <a:t>. (+</a:t>
            </a:r>
            <a:r>
              <a:rPr lang="en-US" dirty="0" err="1"/>
              <a:t>спец</a:t>
            </a:r>
            <a:r>
              <a:rPr lang="en-US" dirty="0"/>
              <a:t>)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специальности</a:t>
            </a:r>
            <a:r>
              <a:rPr lang="en-US" dirty="0"/>
              <a:t> </a:t>
            </a:r>
            <a:r>
              <a:rPr lang="en-US" dirty="0" err="1"/>
              <a:t>наиболее</a:t>
            </a:r>
            <a:r>
              <a:rPr lang="en-US" dirty="0"/>
              <a:t> </a:t>
            </a:r>
            <a:r>
              <a:rPr lang="en-US" dirty="0" err="1"/>
              <a:t>востребованы</a:t>
            </a:r>
            <a:r>
              <a:rPr lang="en-US" dirty="0"/>
              <a:t> у </a:t>
            </a:r>
            <a:r>
              <a:rPr lang="en-US" dirty="0" err="1"/>
              <a:t>работодателей</a:t>
            </a:r>
            <a:r>
              <a:rPr lang="en-US" dirty="0"/>
              <a:t> </a:t>
            </a:r>
            <a:r>
              <a:rPr lang="en-US" dirty="0" err="1"/>
              <a:t>Иркутской</a:t>
            </a:r>
            <a:r>
              <a:rPr lang="en-US" dirty="0"/>
              <a:t> </a:t>
            </a:r>
            <a:r>
              <a:rPr lang="en-US" dirty="0" err="1"/>
              <a:t>обл</a:t>
            </a:r>
            <a:r>
              <a:rPr lang="en-US" dirty="0"/>
              <a:t>. и </a:t>
            </a:r>
            <a:r>
              <a:rPr lang="en-US" dirty="0" err="1"/>
              <a:t>являются</a:t>
            </a:r>
            <a:r>
              <a:rPr lang="en-US" dirty="0"/>
              <a:t> </a:t>
            </a:r>
            <a:r>
              <a:rPr lang="en-US" dirty="0" err="1"/>
              <a:t>приоритетными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выпускников</a:t>
            </a:r>
            <a:r>
              <a:rPr lang="en-US" dirty="0"/>
              <a:t> </a:t>
            </a:r>
            <a:r>
              <a:rPr lang="en-US" dirty="0" err="1"/>
              <a:t>школ</a:t>
            </a:r>
            <a:r>
              <a:rPr lang="en-US" dirty="0"/>
              <a:t> в </a:t>
            </a:r>
            <a:r>
              <a:rPr lang="en-US" dirty="0" err="1"/>
              <a:t>нашем</a:t>
            </a:r>
            <a:r>
              <a:rPr lang="en-US" dirty="0"/>
              <a:t> </a:t>
            </a:r>
            <a:r>
              <a:rPr lang="en-US" dirty="0" err="1"/>
              <a:t>ВУЗе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ЕГЭ – </a:t>
            </a:r>
            <a:r>
              <a:rPr lang="en-US" dirty="0" err="1"/>
              <a:t>лингвистика</a:t>
            </a:r>
            <a:r>
              <a:rPr lang="en-US" dirty="0"/>
              <a:t>, </a:t>
            </a:r>
            <a:r>
              <a:rPr lang="en-US" dirty="0" err="1"/>
              <a:t>Психология</a:t>
            </a:r>
            <a:r>
              <a:rPr lang="en-US" dirty="0"/>
              <a:t>, </a:t>
            </a:r>
            <a:r>
              <a:rPr lang="en-US" dirty="0" err="1"/>
              <a:t>международные</a:t>
            </a:r>
            <a:r>
              <a:rPr lang="en-US" dirty="0"/>
              <a:t> </a:t>
            </a:r>
            <a:r>
              <a:rPr lang="en-US" dirty="0" err="1"/>
              <a:t>отнош</a:t>
            </a:r>
            <a:r>
              <a:rPr lang="en-US" dirty="0"/>
              <a:t>, </a:t>
            </a:r>
            <a:r>
              <a:rPr lang="en-US" dirty="0" err="1"/>
              <a:t>Перевод</a:t>
            </a:r>
            <a:r>
              <a:rPr lang="en-US" dirty="0"/>
              <a:t> и </a:t>
            </a:r>
            <a:r>
              <a:rPr lang="en-US" dirty="0" err="1"/>
              <a:t>перевод</a:t>
            </a:r>
            <a:r>
              <a:rPr lang="en-US" dirty="0"/>
              <a:t>. </a:t>
            </a:r>
          </a:p>
          <a:p>
            <a:r>
              <a:rPr lang="en-US" dirty="0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5146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3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30035"/>
            <a:ext cx="7250853" cy="3345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60072"/>
            <a:ext cx="3927546" cy="3705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51511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2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2"/>
            <a:ext cx="3962400" cy="342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1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2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2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6868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5577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14925" y="350838"/>
            <a:ext cx="3125788" cy="1757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511" y="2226038"/>
            <a:ext cx="10684087" cy="21097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 dirty="0" smtClean="0"/>
              <a:t>Приоритетный этап  -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565577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204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5577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14925" y="350838"/>
            <a:ext cx="3125788" cy="1757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511" y="2226038"/>
            <a:ext cx="10684087" cy="21097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 dirty="0" smtClean="0"/>
              <a:t>Приоритетный этап  -</a:t>
            </a:r>
            <a:r>
              <a:rPr lang="ru-RU" baseline="0" dirty="0" smtClean="0"/>
              <a:t> КТО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565577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9728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5577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14925" y="350838"/>
            <a:ext cx="3125788" cy="1757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511" y="2226038"/>
            <a:ext cx="10684087" cy="21097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 dirty="0" smtClean="0"/>
              <a:t>Приоритетный этап  -</a:t>
            </a:r>
            <a:r>
              <a:rPr lang="ru-RU" baseline="0" dirty="0" smtClean="0"/>
              <a:t> КТО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565577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9683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5577" y="3"/>
            <a:ext cx="5787214" cy="2347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14925" y="350838"/>
            <a:ext cx="3125788" cy="1757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511" y="2226038"/>
            <a:ext cx="10684087" cy="21097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 dirty="0" smtClean="0"/>
              <a:t>Приоритетный этап  -</a:t>
            </a:r>
            <a:r>
              <a:rPr lang="ru-RU" baseline="0" dirty="0" smtClean="0"/>
              <a:t> КТО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565577" y="4452078"/>
            <a:ext cx="5787214" cy="233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2721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537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2284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0577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5716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8409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2661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42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87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483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34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7155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692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306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022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327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5487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465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33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993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0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58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4016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58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16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21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730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86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695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970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6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85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61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18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95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646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37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96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58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64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52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02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98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70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897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2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339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23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11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07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853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32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192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30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89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55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021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432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807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52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72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043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397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7750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31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060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968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55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27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4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67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88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164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340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117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10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42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73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47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7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4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26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221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5344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668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35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575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5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08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6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827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294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87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387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1764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45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2002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2641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46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6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1366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00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478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321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37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0635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3272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549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3241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1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2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2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2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31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9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2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71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2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8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11" Type="http://schemas.openxmlformats.org/officeDocument/2006/relationships/image" Target="../media/image56.png"/><Relationship Id="rId10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11" Type="http://schemas.openxmlformats.org/officeDocument/2006/relationships/image" Target="../media/image56.png"/><Relationship Id="rId10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11" Type="http://schemas.openxmlformats.org/officeDocument/2006/relationships/image" Target="../media/image56.png"/><Relationship Id="rId10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11" Type="http://schemas.openxmlformats.org/officeDocument/2006/relationships/image" Target="../media/image58.png"/><Relationship Id="rId10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1.jpg"/><Relationship Id="rId10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3.svg"/><Relationship Id="rId11" Type="http://schemas.openxmlformats.org/officeDocument/2006/relationships/image" Target="../media/image60.svg"/><Relationship Id="rId5" Type="http://schemas.openxmlformats.org/officeDocument/2006/relationships/image" Target="../media/image63.png"/><Relationship Id="rId10" Type="http://schemas.openxmlformats.org/officeDocument/2006/relationships/image" Target="../media/image9.png"/><Relationship Id="rId4" Type="http://schemas.openxmlformats.org/officeDocument/2006/relationships/image" Target="../media/image210.sv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1.png"/><Relationship Id="rId18" Type="http://schemas.openxmlformats.org/officeDocument/2006/relationships/image" Target="NULL"/><Relationship Id="rId7" Type="http://schemas.openxmlformats.org/officeDocument/2006/relationships/image" Target="../media/image68.png"/><Relationship Id="rId12" Type="http://schemas.openxmlformats.org/officeDocument/2006/relationships/image" Target="NULL"/><Relationship Id="rId17" Type="http://schemas.openxmlformats.org/officeDocument/2006/relationships/image" Target="../media/image73.png"/><Relationship Id="rId2" Type="http://schemas.openxmlformats.org/officeDocument/2006/relationships/image" Target="../media/image9.png"/><Relationship Id="rId16" Type="http://schemas.openxmlformats.org/officeDocument/2006/relationships/image" Target="NULL"/><Relationship Id="rId1" Type="http://schemas.openxmlformats.org/officeDocument/2006/relationships/slideLayout" Target="../slideLayouts/slideLayout95.xml"/><Relationship Id="rId6" Type="http://schemas.openxmlformats.org/officeDocument/2006/relationships/image" Target="NULL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69.png"/><Relationship Id="rId1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9.png"/><Relationship Id="rId7" Type="http://schemas.openxmlformats.org/officeDocument/2006/relationships/image" Target="../media/image26.sv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61.svg"/><Relationship Id="rId10" Type="http://schemas.openxmlformats.org/officeDocument/2006/relationships/image" Target="../media/image77.png"/><Relationship Id="rId9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82.jpg"/><Relationship Id="rId9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26" Type="http://schemas.openxmlformats.org/officeDocument/2006/relationships/image" Target="../media/image89.png"/><Relationship Id="rId13" Type="http://schemas.openxmlformats.org/officeDocument/2006/relationships/image" Target="NULL"/><Relationship Id="rId3" Type="http://schemas.openxmlformats.org/officeDocument/2006/relationships/image" Target="../media/image83.png"/><Relationship Id="rId7" Type="http://schemas.openxmlformats.org/officeDocument/2006/relationships/image" Target="NULL"/><Relationship Id="rId12" Type="http://schemas.openxmlformats.org/officeDocument/2006/relationships/image" Target="../media/image87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4.png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23" Type="http://schemas.openxmlformats.org/officeDocument/2006/relationships/image" Target="../media/image9.png"/><Relationship Id="rId28" Type="http://schemas.openxmlformats.org/officeDocument/2006/relationships/image" Target="../media/image90.png"/><Relationship Id="rId10" Type="http://schemas.openxmlformats.org/officeDocument/2006/relationships/image" Target="../media/image86.png"/><Relationship Id="rId9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16.svg"/><Relationship Id="rId5" Type="http://schemas.openxmlformats.org/officeDocument/2006/relationships/image" Target="../media/image15.jpe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80.svg"/><Relationship Id="rId7" Type="http://schemas.openxmlformats.org/officeDocument/2006/relationships/image" Target="../media/image9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10" Type="http://schemas.openxmlformats.org/officeDocument/2006/relationships/image" Target="../media/image97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80.svg"/><Relationship Id="rId7" Type="http://schemas.openxmlformats.org/officeDocument/2006/relationships/image" Target="../media/image10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80.svg"/><Relationship Id="rId7" Type="http://schemas.openxmlformats.org/officeDocument/2006/relationships/image" Target="../media/image10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81.sv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jpeg"/><Relationship Id="rId21" Type="http://schemas.openxmlformats.org/officeDocument/2006/relationships/image" Target="../media/image32.pn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17" Type="http://schemas.openxmlformats.org/officeDocument/2006/relationships/image" Target="../media/image16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24" Type="http://schemas.openxmlformats.org/officeDocument/2006/relationships/image" Target="../media/image34.jpeg"/><Relationship Id="rId5" Type="http://schemas.openxmlformats.org/officeDocument/2006/relationships/image" Target="../media/image22.jpeg"/><Relationship Id="rId15" Type="http://schemas.openxmlformats.org/officeDocument/2006/relationships/image" Target="../media/image140.svg"/><Relationship Id="rId23" Type="http://schemas.openxmlformats.org/officeDocument/2006/relationships/image" Target="../media/image33.jpeg"/><Relationship Id="rId10" Type="http://schemas.openxmlformats.org/officeDocument/2006/relationships/image" Target="../media/image26.jpeg"/><Relationship Id="rId19" Type="http://schemas.openxmlformats.org/officeDocument/2006/relationships/image" Target="../media/image31.png"/><Relationship Id="rId4" Type="http://schemas.openxmlformats.org/officeDocument/2006/relationships/image" Target="../media/image21.jpeg"/><Relationship Id="rId9" Type="http://schemas.openxmlformats.org/officeDocument/2006/relationships/image" Target="../media/image80.svg"/><Relationship Id="rId22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39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1.svg"/><Relationship Id="rId7" Type="http://schemas.openxmlformats.org/officeDocument/2006/relationships/image" Target="../media/image1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3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359340"/>
            <a:ext cx="7268173" cy="4399374"/>
            <a:chOff x="0" y="-9525"/>
            <a:chExt cx="9690898" cy="586583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195929"/>
              <a:ext cx="9690898" cy="152864"/>
              <a:chOff x="0" y="0"/>
              <a:chExt cx="36230442" cy="571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255270"/>
                <a:ext cx="36230443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6230443" h="69850">
                    <a:moveTo>
                      <a:pt x="3593961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6230443" y="69850"/>
                    </a:lnTo>
                    <a:lnTo>
                      <a:pt x="36230443" y="0"/>
                    </a:lnTo>
                    <a:close/>
                  </a:path>
                </a:pathLst>
              </a:custGeom>
              <a:solidFill>
                <a:srgbClr val="10223D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-9525"/>
              <a:ext cx="9690898" cy="359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18"/>
                </a:lnSpc>
              </a:pPr>
              <a:r>
                <a:rPr lang="en-US" sz="5848" b="1" spc="116" dirty="0">
                  <a:solidFill>
                    <a:srgbClr val="034E7B"/>
                  </a:solidFill>
                  <a:ea typeface="HK Grotesk Bold"/>
                  <a:cs typeface="HK Grotesk Bold"/>
                  <a:sym typeface="HK Grotesk Bold"/>
                </a:rPr>
                <a:t>БГУ – ВАШ КЛЮЧ К УСПЕШНОМУ БУДУЩЕМУ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086351"/>
              <a:ext cx="9690898" cy="76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9"/>
                </a:lnSpc>
                <a:spcBef>
                  <a:spcPct val="0"/>
                </a:spcBef>
              </a:pPr>
              <a:r>
                <a:rPr lang="en-US" sz="3420" dirty="0" err="1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Определи</a:t>
              </a:r>
              <a:r>
                <a:rPr lang="en-US" sz="3420" dirty="0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 </a:t>
              </a:r>
              <a:r>
                <a:rPr lang="en-US" sz="3420" dirty="0" err="1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свое</a:t>
              </a:r>
              <a:r>
                <a:rPr lang="en-US" sz="3420" dirty="0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 </a:t>
              </a:r>
              <a:r>
                <a:rPr lang="en-US" sz="3420" dirty="0" err="1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будущее</a:t>
              </a:r>
              <a:r>
                <a:rPr lang="en-US" sz="3420" dirty="0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 с </a:t>
              </a:r>
              <a:r>
                <a:rPr lang="en-US" sz="3420" dirty="0" err="1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нами</a:t>
              </a:r>
              <a:r>
                <a:rPr lang="en-US" sz="3420" dirty="0">
                  <a:solidFill>
                    <a:srgbClr val="034E7B"/>
                  </a:solidFill>
                  <a:ea typeface="HK Grotesk"/>
                  <a:cs typeface="HK Grotesk"/>
                  <a:sym typeface="HK Grotesk"/>
                </a:rPr>
                <a:t>!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-10800000">
            <a:off x="16215571" y="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73200" y="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3200" y="20574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6230600" y="20574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15571" y="4062822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6215571" y="61722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73200" y="8162593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6215571" y="82296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96017" y="326699"/>
            <a:ext cx="1224546" cy="1485783"/>
          </a:xfrm>
          <a:custGeom>
            <a:avLst/>
            <a:gdLst/>
            <a:ahLst/>
            <a:cxnLst/>
            <a:rect l="l" t="t" r="r" b="b"/>
            <a:pathLst>
              <a:path w="1224546" h="1485783">
                <a:moveTo>
                  <a:pt x="0" y="0"/>
                </a:moveTo>
                <a:lnTo>
                  <a:pt x="1224547" y="0"/>
                </a:lnTo>
                <a:lnTo>
                  <a:pt x="1224547" y="1485783"/>
                </a:lnTo>
                <a:lnTo>
                  <a:pt x="0" y="14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6346" t="-190379" r="-417615" b="-12665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22581" y="4509596"/>
            <a:ext cx="1333910" cy="1137548"/>
          </a:xfrm>
          <a:custGeom>
            <a:avLst/>
            <a:gdLst/>
            <a:ahLst/>
            <a:cxnLst/>
            <a:rect l="l" t="t" r="r" b="b"/>
            <a:pathLst>
              <a:path w="1333910" h="1137548">
                <a:moveTo>
                  <a:pt x="0" y="0"/>
                </a:moveTo>
                <a:lnTo>
                  <a:pt x="1333910" y="0"/>
                </a:lnTo>
                <a:lnTo>
                  <a:pt x="1333910" y="1137547"/>
                </a:lnTo>
                <a:lnTo>
                  <a:pt x="0" y="11375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5981" t="-13155" r="-48568" b="-14527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17000" y="8760878"/>
            <a:ext cx="1382581" cy="880391"/>
          </a:xfrm>
          <a:custGeom>
            <a:avLst/>
            <a:gdLst/>
            <a:ahLst/>
            <a:cxnLst/>
            <a:rect l="l" t="t" r="r" b="b"/>
            <a:pathLst>
              <a:path w="1382581" h="880391">
                <a:moveTo>
                  <a:pt x="0" y="0"/>
                </a:moveTo>
                <a:lnTo>
                  <a:pt x="1382581" y="0"/>
                </a:lnTo>
                <a:lnTo>
                  <a:pt x="1382581" y="880391"/>
                </a:lnTo>
                <a:lnTo>
                  <a:pt x="0" y="880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4179590" y="61722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73200" y="4136220"/>
            <a:ext cx="2035980" cy="2035980"/>
          </a:xfrm>
          <a:custGeom>
            <a:avLst/>
            <a:gdLst/>
            <a:ahLst/>
            <a:cxnLst/>
            <a:rect l="l" t="t" r="r" b="b"/>
            <a:pathLst>
              <a:path w="2035980" h="2035980">
                <a:moveTo>
                  <a:pt x="0" y="0"/>
                </a:moveTo>
                <a:lnTo>
                  <a:pt x="2035980" y="0"/>
                </a:lnTo>
                <a:lnTo>
                  <a:pt x="2035980" y="2035980"/>
                </a:lnTo>
                <a:lnTo>
                  <a:pt x="0" y="2035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1337481"/>
            <a:ext cx="4953071" cy="2184254"/>
          </a:xfrm>
          <a:custGeom>
            <a:avLst/>
            <a:gdLst/>
            <a:ahLst/>
            <a:cxnLst/>
            <a:rect l="l" t="t" r="r" b="b"/>
            <a:pathLst>
              <a:path w="4953071" h="2108486">
                <a:moveTo>
                  <a:pt x="0" y="0"/>
                </a:moveTo>
                <a:lnTo>
                  <a:pt x="4953071" y="0"/>
                </a:lnTo>
                <a:lnTo>
                  <a:pt x="4953071" y="2108486"/>
                </a:lnTo>
                <a:lnTo>
                  <a:pt x="0" y="2108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15">
            <a:extLst>
              <a:ext uri="{FF2B5EF4-FFF2-40B4-BE49-F238E27FC236}">
                <a16:creationId xmlns:a16="http://schemas.microsoft.com/office/drawing/2014/main" id="{BF11E43C-894E-43F7-94F0-724D0852B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17601"/>
              </p:ext>
            </p:extLst>
          </p:nvPr>
        </p:nvGraphicFramePr>
        <p:xfrm>
          <a:off x="0" y="1"/>
          <a:ext cx="18288000" cy="1024250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667999">
                  <a:extLst>
                    <a:ext uri="{9D8B030D-6E8A-4147-A177-3AD203B41FA5}">
                      <a16:colId xmlns:a16="http://schemas.microsoft.com/office/drawing/2014/main" val="252452195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497653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350867712"/>
                    </a:ext>
                  </a:extLst>
                </a:gridCol>
                <a:gridCol w="2290670">
                  <a:extLst>
                    <a:ext uri="{9D8B030D-6E8A-4147-A177-3AD203B41FA5}">
                      <a16:colId xmlns:a16="http://schemas.microsoft.com/office/drawing/2014/main" val="2069678933"/>
                    </a:ext>
                  </a:extLst>
                </a:gridCol>
                <a:gridCol w="1747931">
                  <a:extLst>
                    <a:ext uri="{9D8B030D-6E8A-4147-A177-3AD203B41FA5}">
                      <a16:colId xmlns:a16="http://schemas.microsoft.com/office/drawing/2014/main" val="3114747553"/>
                    </a:ext>
                  </a:extLst>
                </a:gridCol>
              </a:tblGrid>
              <a:tr h="3596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направления подготовки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Очная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Очно-заочная</a:t>
                      </a: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Заочная</a:t>
                      </a: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710694260"/>
                  </a:ext>
                </a:extLst>
              </a:tr>
              <a:tr h="1854569"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по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Количество мест/стоимость</a:t>
                      </a: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по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Количество мест/стоимость 2025</a:t>
                      </a: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по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мест/стоимость 2025</a:t>
                      </a:r>
                    </a:p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180185952"/>
                  </a:ext>
                </a:extLst>
              </a:tr>
              <a:tr h="593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Управление персоналом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382013964"/>
                  </a:ext>
                </a:extLst>
              </a:tr>
              <a:tr h="720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Управление персоналом</a:t>
                      </a:r>
                      <a:r>
                        <a:rPr lang="ru-RU" sz="240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/ Технологии управления персоналом</a:t>
                      </a:r>
                      <a:endParaRPr lang="ru-RU" sz="2400" b="0" i="1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31 Д/95 000</a:t>
                      </a:r>
                      <a:endParaRPr lang="ru-RU" sz="24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315785367"/>
                  </a:ext>
                </a:extLst>
              </a:tr>
              <a:tr h="593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Государственное и муниципальное управление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26/192 500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2067975158"/>
                  </a:ext>
                </a:extLst>
              </a:tr>
              <a:tr h="72004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Государственное и муниципальное управление /</a:t>
                      </a:r>
                      <a:r>
                        <a:rPr lang="ru-RU" sz="240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4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Государственная и муниципальная служба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29 Д/95000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867187851"/>
                  </a:ext>
                </a:extLst>
              </a:tr>
              <a:tr h="593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Бизнес-информатика / Цифровая экономика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11/192</a:t>
                      </a:r>
                      <a:r>
                        <a:rPr lang="ru-RU" sz="2400" b="1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80370973"/>
                  </a:ext>
                </a:extLst>
              </a:tr>
              <a:tr h="720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Торговое дело / </a:t>
                      </a:r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Маркетинг, продажи и логистика (русско-китайская программа двойного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дипломирования г. Пекин)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23/192 500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236937268"/>
                  </a:ext>
                </a:extLst>
              </a:tr>
              <a:tr h="5138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Торговое дело / Маркетинг, продажи и логистика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83276"/>
                  </a:ext>
                </a:extLst>
              </a:tr>
              <a:tr h="372053">
                <a:tc vMerge="1">
                  <a:txBody>
                    <a:bodyPr/>
                    <a:lstStyle/>
                    <a:p>
                      <a:pPr algn="l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2354457016"/>
                  </a:ext>
                </a:extLst>
              </a:tr>
              <a:tr h="5942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Торговое дело / </a:t>
                      </a:r>
                      <a:r>
                        <a:rPr lang="ru-RU" sz="240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Логистика и маркетинг в закупках и продажах</a:t>
                      </a:r>
                      <a:endParaRPr lang="ru-RU" sz="2400" b="0" i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19 Д/95 000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467931739"/>
                  </a:ext>
                </a:extLst>
              </a:tr>
              <a:tr h="722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Социальная работа / Организация социальной работы с разными группами населения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30/82 000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039327257"/>
                  </a:ext>
                </a:extLst>
              </a:tr>
              <a:tr h="720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Юриспруденция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122/192 500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25/95 000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653386993"/>
                  </a:ext>
                </a:extLst>
              </a:tr>
              <a:tr h="4970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Международные отношения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17/192 500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139431423"/>
                  </a:ext>
                </a:extLst>
              </a:tr>
              <a:tr h="3916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Реклама и связи с общественностью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30/192 500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29/82 000</a:t>
                      </a:r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762319777"/>
                  </a:ext>
                </a:extLst>
              </a:tr>
              <a:tr h="593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Журналистика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16/192 500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762951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792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A2DF8-4FD1-421E-9989-6AE54E6C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 </a:t>
            </a:r>
            <a:r>
              <a:rPr 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</a:t>
            </a:r>
            <a:br>
              <a:rPr 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приема по договорам </a:t>
            </a:r>
            <a:br>
              <a:rPr 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бакалавриат</a:t>
            </a:r>
            <a:r>
              <a:rPr 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специалитет</a:t>
            </a:r>
            <a:r>
              <a:rPr 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7" name="Таблица 15">
            <a:extLst>
              <a:ext uri="{FF2B5EF4-FFF2-40B4-BE49-F238E27FC236}">
                <a16:creationId xmlns:a16="http://schemas.microsoft.com/office/drawing/2014/main" id="{BF11E43C-894E-43F7-94F0-724D0852B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548101"/>
              </p:ext>
            </p:extLst>
          </p:nvPr>
        </p:nvGraphicFramePr>
        <p:xfrm>
          <a:off x="0" y="0"/>
          <a:ext cx="18287999" cy="1031494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421789">
                  <a:extLst>
                    <a:ext uri="{9D8B030D-6E8A-4147-A177-3AD203B41FA5}">
                      <a16:colId xmlns:a16="http://schemas.microsoft.com/office/drawing/2014/main" val="2524521955"/>
                    </a:ext>
                  </a:extLst>
                </a:gridCol>
                <a:gridCol w="1985645">
                  <a:extLst>
                    <a:ext uri="{9D8B030D-6E8A-4147-A177-3AD203B41FA5}">
                      <a16:colId xmlns:a16="http://schemas.microsoft.com/office/drawing/2014/main" val="2049765398"/>
                    </a:ext>
                  </a:extLst>
                </a:gridCol>
                <a:gridCol w="2146766">
                  <a:extLst>
                    <a:ext uri="{9D8B030D-6E8A-4147-A177-3AD203B41FA5}">
                      <a16:colId xmlns:a16="http://schemas.microsoft.com/office/drawing/2014/main" val="235086771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69678933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416757362"/>
                    </a:ext>
                  </a:extLst>
                </a:gridCol>
              </a:tblGrid>
              <a:tr h="79538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Наименование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направления подготовки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Очная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Очно-заочная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Заочная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710694260"/>
                  </a:ext>
                </a:extLst>
              </a:tr>
              <a:tr h="1288325"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бюджет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по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Количество мест/стоимость</a:t>
                      </a: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по договорам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по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мест/стоимость 2025</a:t>
                      </a:r>
                    </a:p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180185952"/>
                  </a:ext>
                </a:extLst>
              </a:tr>
              <a:tr h="4046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Туризм / Туристский и гостиничный бизнес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23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30/192 500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30/82 000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382013964"/>
                  </a:ext>
                </a:extLst>
              </a:tr>
              <a:tr h="4046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Педагогическое</a:t>
                      </a:r>
                      <a:r>
                        <a:rPr lang="ru-RU" sz="2400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 образование / Русский язык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22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10/192 500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56579208"/>
                  </a:ext>
                </a:extLst>
              </a:tr>
              <a:tr h="739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Лингвистика / Теория и методика преподавания иностранных языков и культур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15/192 500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80370973"/>
                  </a:ext>
                </a:extLst>
              </a:tr>
              <a:tr h="739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Лингвистика / Русский язык как иностранный (только для иностранных граждан)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54/192</a:t>
                      </a:r>
                      <a:r>
                        <a:rPr lang="ru-RU" sz="2400" b="1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236937268"/>
                  </a:ext>
                </a:extLst>
              </a:tr>
              <a:tr h="452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Искусства и гуманитарные науки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30 Д/82 000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133545174"/>
                  </a:ext>
                </a:extLst>
              </a:tr>
              <a:tr h="784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Изящные искусства / Организационная деятельность в сфере культуры, искусства и массовых коммуникаций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20/192</a:t>
                      </a:r>
                      <a:r>
                        <a:rPr lang="ru-RU" sz="2400" b="1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2354457016"/>
                  </a:ext>
                </a:extLst>
              </a:tr>
              <a:tr h="784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Востоковедение и африканистика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30/192 500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647779695"/>
                  </a:ext>
                </a:extLst>
              </a:tr>
              <a:tr h="784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Психология служебной деятельности/ </a:t>
                      </a:r>
                      <a:r>
                        <a:rPr lang="ru-RU" sz="2400" u="none" strike="noStrike" kern="1200" dirty="0" smtClean="0">
                          <a:solidFill>
                            <a:schemeClr val="tx2"/>
                          </a:solidFill>
                          <a:effectLst/>
                        </a:rPr>
                        <a:t>Морально-психологическое обеспечение служебной деятельности </a:t>
                      </a:r>
                      <a:endParaRPr lang="ru-RU" sz="2400" b="0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8/192 500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863260364"/>
                  </a:ext>
                </a:extLst>
              </a:tr>
              <a:tr h="784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Экономическая безопасность/ Экономико-правовое обеспечение экономической безопасности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23/192 500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32/82 000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653386993"/>
                  </a:ext>
                </a:extLst>
              </a:tr>
              <a:tr h="573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Таможенное дело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119/192 500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30/ 82 000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139431423"/>
                  </a:ext>
                </a:extLst>
              </a:tr>
              <a:tr h="5127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Правовое обеспечение национальной безопасности /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Уголовно-правовая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42/192 500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88/82 000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762319777"/>
                  </a:ext>
                </a:extLst>
              </a:tr>
              <a:tr h="481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kern="1200" dirty="0" smtClean="0">
                          <a:solidFill>
                            <a:schemeClr val="tx2"/>
                          </a:solidFill>
                          <a:effectLst/>
                        </a:rPr>
                        <a:t>Судебная и прокурорская деятельность / Судебная деятельность</a:t>
                      </a:r>
                      <a:endParaRPr lang="ru-RU" sz="2400" b="0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52/192 500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78/82 000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641646730"/>
                  </a:ext>
                </a:extLst>
              </a:tr>
              <a:tr h="784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Перевод и </a:t>
                      </a:r>
                      <a:r>
                        <a:rPr lang="ru-RU" sz="240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переводоведение</a:t>
                      </a:r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/ Лингвистическое обеспечение межгосударственных отношений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18/192 500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762951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42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663047" y="285296"/>
            <a:ext cx="1050878" cy="21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4" b="1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846661"/>
              </p:ext>
            </p:extLst>
          </p:nvPr>
        </p:nvGraphicFramePr>
        <p:xfrm>
          <a:off x="0" y="0"/>
          <a:ext cx="18297526" cy="1028700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2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685">
                <a:tc gridSpan="4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Программы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двойного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дипломирования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(очная форма обучения)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Программы двойного дипломирования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Программы двойного дипломирования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Программы двойного дипломирования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078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Направление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подготовки</a:t>
                      </a:r>
                      <a:endParaRPr lang="ru-RU" sz="2400" dirty="0" smtClean="0">
                        <a:solidFill>
                          <a:schemeClr val="tx2"/>
                        </a:solidFill>
                        <a:sym typeface="Arial Bold"/>
                      </a:endParaRP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endParaRPr lang="ru-RU" sz="2400" dirty="0" smtClean="0">
                        <a:solidFill>
                          <a:schemeClr val="tx2"/>
                        </a:solidFill>
                        <a:sym typeface="Arial Bold"/>
                      </a:endParaRP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Бюджетные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места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Количество мест по договорам/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Стоимость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2025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Стоимость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4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Экономика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/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Мировая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экономика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2"/>
                          </a:solidFill>
                          <a:sym typeface="Arial"/>
                        </a:rPr>
                        <a:t>(г. </a:t>
                      </a:r>
                      <a:r>
                        <a:rPr lang="en-US" sz="2400" kern="12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Пекин</a:t>
                      </a:r>
                      <a:r>
                        <a:rPr lang="en-US" sz="2400" kern="1200" dirty="0" smtClean="0">
                          <a:solidFill>
                            <a:schemeClr val="tx2"/>
                          </a:solidFill>
                          <a:sym typeface="Arial"/>
                        </a:rPr>
                        <a:t>)</a:t>
                      </a:r>
                      <a:endParaRPr lang="ru-RU" sz="2400" b="0" kern="1200" dirty="0" smtClean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В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рамках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направлени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я/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265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 (РФ)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г.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Пекин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– 2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года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обучения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-22 000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юаней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г.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Шеньян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– 1.5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года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обучения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– 16 000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юаней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  <a:ea typeface="Arial Bold"/>
                        <a:cs typeface="Arial Bold"/>
                        <a:sym typeface="Arial Bold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46206266"/>
                  </a:ext>
                </a:extLst>
              </a:tr>
              <a:tr h="31579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Торговое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дело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/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Маркетинг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продажи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и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логистика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(г.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Пекин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)</a:t>
                      </a:r>
                      <a:endParaRPr lang="ru-RU" sz="2400" dirty="0" smtClean="0">
                        <a:solidFill>
                          <a:schemeClr val="tx2"/>
                        </a:solidFill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solidFill>
                          <a:schemeClr val="tx2"/>
                        </a:solidFill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Менеджмент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/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Управление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бизнесом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 </a:t>
                      </a:r>
                      <a:endParaRPr lang="ru-RU" sz="2400" dirty="0" smtClean="0">
                        <a:solidFill>
                          <a:schemeClr val="tx2"/>
                        </a:solidFill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(г. </a:t>
                      </a:r>
                      <a:r>
                        <a:rPr lang="en-US" sz="2400" dirty="0" err="1" smtClean="0">
                          <a:solidFill>
                            <a:schemeClr val="tx2"/>
                          </a:solidFill>
                          <a:sym typeface="Arial"/>
                        </a:rPr>
                        <a:t>Шеньян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"/>
                        </a:rPr>
                        <a:t>)</a:t>
                      </a:r>
                      <a:endParaRPr lang="en-US" sz="24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В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рамках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направления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90152"/>
                  </a:ext>
                </a:extLst>
              </a:tr>
              <a:tr h="1794488">
                <a:tc rowSpan="2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Строительство / Организация строительного производства </a:t>
                      </a: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+</a:t>
                      </a: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Экономика /Экономика</a:t>
                      </a:r>
                      <a:r>
                        <a:rPr lang="ru-RU" sz="2400" baseline="0" dirty="0" smtClean="0">
                          <a:solidFill>
                            <a:schemeClr val="tx2"/>
                          </a:solidFill>
                        </a:rPr>
                        <a:t> и управление отраслевыми комплексами (нефтегазовый комплекс; инвестиционно-строительный комплекс)</a:t>
                      </a:r>
                      <a:endParaRPr lang="en-US" sz="2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endParaRPr lang="ru-RU" sz="24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endParaRPr lang="ru-RU" sz="24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В </a:t>
                      </a:r>
                      <a:r>
                        <a:rPr lang="en-US" sz="2400" b="1" kern="12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рамках</a:t>
                      </a:r>
                      <a:r>
                        <a:rPr lang="en-US" sz="2400" b="1" kern="12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направления</a:t>
                      </a:r>
                      <a:endParaRPr lang="en-US" sz="2400" b="1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20/80 000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Одновременное обучение по двум направлениям подготовки</a:t>
                      </a:r>
                      <a:r>
                        <a:rPr lang="ru-RU" sz="2400" b="1" baseline="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в ФГБОУ ВО «БГУ»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  <a:ea typeface="Arial Bold"/>
                        <a:cs typeface="Arial Bold"/>
                        <a:sym typeface="Arial Bold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3902947308"/>
                  </a:ext>
                </a:extLst>
              </a:tr>
              <a:tr h="1794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В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рамках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направлени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я/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192 500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91440" marB="9144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3200" b="1" dirty="0">
                        <a:solidFill>
                          <a:srgbClr val="000000"/>
                        </a:solidFill>
                        <a:latin typeface="+mj-lt"/>
                        <a:ea typeface="Arial Bold"/>
                        <a:cs typeface="Arial Bold"/>
                        <a:sym typeface="Arial Bold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377265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133600" y="1104900"/>
            <a:ext cx="3200400" cy="381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*стоимость 2025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10211"/>
              </p:ext>
            </p:extLst>
          </p:nvPr>
        </p:nvGraphicFramePr>
        <p:xfrm>
          <a:off x="26158" y="-1"/>
          <a:ext cx="18288000" cy="102870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034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3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6059"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Наименование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вступительного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испытания</a:t>
                      </a:r>
                      <a:endParaRPr lang="en-US" sz="28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Минимальный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балл</a:t>
                      </a:r>
                      <a:endParaRPr lang="en-US" sz="28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Русский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язык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en-US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Математика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Физика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41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Биология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История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Химия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3106464691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Иностранный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язык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Обществознание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en-US" sz="2800" b="1" dirty="0">
                          <a:solidFill>
                            <a:schemeClr val="tx2"/>
                          </a:solidFill>
                          <a:sym typeface="Arial Bold"/>
                        </a:rPr>
                        <a:t>45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Информатика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en-US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4</a:t>
                      </a:r>
                      <a:r>
                        <a:rPr lang="ru-RU" sz="28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6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География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en-US" sz="2800" b="1" dirty="0">
                          <a:solidFill>
                            <a:schemeClr val="tx2"/>
                          </a:solidFill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Литература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en-US" sz="2800" b="1" dirty="0">
                          <a:solidFill>
                            <a:schemeClr val="tx2"/>
                          </a:solidFill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Дополнительное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творческое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испытание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по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журналистике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(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сочинение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+mn-lt"/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9454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Дополнительное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творческое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испытание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«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Искусство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»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+mn-lt"/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9020">
                <a:tc>
                  <a:txBody>
                    <a:bodyPr/>
                    <a:lstStyle/>
                    <a:p>
                      <a:pPr algn="l">
                        <a:lnSpc>
                          <a:spcPts val="2346"/>
                        </a:lnSpc>
                        <a:defRPr/>
                      </a:pP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Дополнительное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испытание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профессиональной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направленности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по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таможенному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sym typeface="Arial Bold"/>
                        </a:rPr>
                        <a:t>делу</a:t>
                      </a:r>
                      <a:endParaRPr lang="en-US" sz="28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+mn-lt"/>
                          <a:sym typeface="Arial Bold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39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Дополнительное </a:t>
                      </a:r>
                      <a:r>
                        <a:rPr lang="en-US" sz="28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испытание</a:t>
                      </a:r>
                      <a:r>
                        <a:rPr lang="en-US" sz="28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профессиональной</a:t>
                      </a:r>
                      <a:r>
                        <a:rPr lang="en-US" sz="28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направленности</a:t>
                      </a:r>
                      <a:r>
                        <a:rPr lang="en-US" sz="28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по</a:t>
                      </a:r>
                      <a:r>
                        <a:rPr lang="en-US" sz="28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ru-RU" sz="28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культуре</a:t>
                      </a:r>
                      <a:r>
                        <a:rPr lang="ru-RU" sz="2800" baseline="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речи</a:t>
                      </a:r>
                      <a:endParaRPr lang="en-US" sz="2800" b="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46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40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974642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566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92812"/>
              </p:ext>
            </p:extLst>
          </p:nvPr>
        </p:nvGraphicFramePr>
        <p:xfrm>
          <a:off x="0" y="0"/>
          <a:ext cx="18288000" cy="1028700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137880814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225391046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val="29127488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380337986"/>
                    </a:ext>
                  </a:extLst>
                </a:gridCol>
              </a:tblGrid>
              <a:tr h="3318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Направления подготовки / специальности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Вступительные </a:t>
                      </a:r>
                      <a:r>
                        <a:rPr lang="ru-RU" sz="1800" dirty="0" smtClean="0">
                          <a:effectLst/>
                        </a:rPr>
                        <a:t>испытания/ЕГЭ для </a:t>
                      </a:r>
                      <a:r>
                        <a:rPr lang="ru-RU" sz="1800" dirty="0" smtClean="0">
                          <a:solidFill>
                            <a:srgbClr val="FF7920"/>
                          </a:solidFill>
                          <a:effectLst/>
                        </a:rPr>
                        <a:t>выпускников школ</a:t>
                      </a:r>
                      <a:endParaRPr lang="ru-RU" sz="1800" dirty="0">
                        <a:solidFill>
                          <a:srgbClr val="FF792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589580"/>
                  </a:ext>
                </a:extLst>
              </a:tr>
              <a:tr h="331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 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 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 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930695941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Строительство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физика, 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306134568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Прикладная информатика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физика, 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4004542994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Землеустройство и кадастры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физика, информатика , география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372248454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Управление качеством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физика, информатика , химия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4033775799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Лесное дело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биология, физика, география, 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516840492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Психология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биология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математика, обществознание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897334734"/>
                  </a:ext>
                </a:extLst>
              </a:tr>
              <a:tr h="66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Экономика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обществознание, история, география, иностранный язык, 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665755313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Менеджмент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обществознание, история, иностранный язык, 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37620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Управление персоналом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267225"/>
                  </a:ext>
                </a:extLst>
              </a:tr>
              <a:tr h="66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Государственное и муниципальное управление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математика, история, иностранный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129660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Бизнес-информатика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обществознание, история, 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875302"/>
                  </a:ext>
                </a:extLst>
              </a:tr>
              <a:tr h="66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Торговое дело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обществознание, история, информатика , иностранный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429505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Социальная работа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литература, история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801796790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Юриспруденция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история, информатика , иностранный язык, математика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93703313"/>
                  </a:ext>
                </a:extLst>
              </a:tr>
              <a:tr h="66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Международные отношения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обществознание, география, иностранный язык, математика, информатика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848460861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Реклама и связи с общественностью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история, информатика , иностранный язык, литература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199760563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Журналистика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литература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ДВИ(сочинение</a:t>
                      </a:r>
                      <a:r>
                        <a:rPr lang="ru-RU" sz="1800" dirty="0">
                          <a:effectLst/>
                        </a:rPr>
                        <a:t>)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746416624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Туризм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обществознание, география, иностранный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4269415590"/>
                  </a:ext>
                </a:extLst>
              </a:tr>
              <a:tr h="66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Педагогическое образование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обществознание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ДВИ по </a:t>
                      </a:r>
                      <a:r>
                        <a:rPr lang="ru-RU" sz="1800" dirty="0">
                          <a:effectLst/>
                        </a:rPr>
                        <a:t>культуре речи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595407326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Лингвистика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иностранный язык (английский для ВВИ)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история, литература, обществознание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989292810"/>
                  </a:ext>
                </a:extLst>
              </a:tr>
              <a:tr h="66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Лингвистика / Русский язык как иностранный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иностранный язык (английский)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 (для иностранных граждан)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011152631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Искусства и гуманитарные науки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обществознание, литература, иностранный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054966237"/>
                  </a:ext>
                </a:extLst>
              </a:tr>
              <a:tr h="33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Изящные искусства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ДВИ «Искусство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03629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146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24504"/>
              </p:ext>
            </p:extLst>
          </p:nvPr>
        </p:nvGraphicFramePr>
        <p:xfrm>
          <a:off x="0" y="0"/>
          <a:ext cx="18288000" cy="1028699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404489616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538793901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216300451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594643741"/>
                    </a:ext>
                  </a:extLst>
                </a:gridCol>
              </a:tblGrid>
              <a:tr h="103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Психология служебной деятельности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биология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математика, обществознание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русский язык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986739064"/>
                  </a:ext>
                </a:extLst>
              </a:tr>
              <a:tr h="103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Экономическая безопасность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математика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обществознание, история, информатика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русский язык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798489120"/>
                  </a:ext>
                </a:extLst>
              </a:tr>
              <a:tr h="2017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Таможенное дело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обществознание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ДВИ по </a:t>
                      </a:r>
                      <a:r>
                        <a:rPr lang="ru-RU" sz="2400" dirty="0">
                          <a:effectLst/>
                        </a:rPr>
                        <a:t>таможенному делу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323813272"/>
                  </a:ext>
                </a:extLst>
              </a:tr>
              <a:tr h="2067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Правовое обеспечение национальной безопасности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обществознание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история, информатика , иностранный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русский язык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631089190"/>
                  </a:ext>
                </a:extLst>
              </a:tr>
              <a:tr h="103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Судебная и прокурорская деятельность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обществознание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история, информатика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русский язык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4064803840"/>
                  </a:ext>
                </a:extLst>
              </a:tr>
              <a:tr h="2067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Перевод и переводоведение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иностранный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история, литература, обществознание, информатика , география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294246441"/>
                  </a:ext>
                </a:extLst>
              </a:tr>
              <a:tr h="1033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Востоковедение и африканистика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история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обществознание, география, иностранный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633026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885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284866"/>
              </p:ext>
            </p:extLst>
          </p:nvPr>
        </p:nvGraphicFramePr>
        <p:xfrm>
          <a:off x="0" y="0"/>
          <a:ext cx="18288000" cy="1028699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668924">
                  <a:extLst>
                    <a:ext uri="{9D8B030D-6E8A-4147-A177-3AD203B41FA5}">
                      <a16:colId xmlns:a16="http://schemas.microsoft.com/office/drawing/2014/main" val="1378808145"/>
                    </a:ext>
                  </a:extLst>
                </a:gridCol>
                <a:gridCol w="4514611">
                  <a:extLst>
                    <a:ext uri="{9D8B030D-6E8A-4147-A177-3AD203B41FA5}">
                      <a16:colId xmlns:a16="http://schemas.microsoft.com/office/drawing/2014/main" val="1225391046"/>
                    </a:ext>
                  </a:extLst>
                </a:gridCol>
                <a:gridCol w="6169968">
                  <a:extLst>
                    <a:ext uri="{9D8B030D-6E8A-4147-A177-3AD203B41FA5}">
                      <a16:colId xmlns:a16="http://schemas.microsoft.com/office/drawing/2014/main" val="291274888"/>
                    </a:ext>
                  </a:extLst>
                </a:gridCol>
                <a:gridCol w="2934497">
                  <a:extLst>
                    <a:ext uri="{9D8B030D-6E8A-4147-A177-3AD203B41FA5}">
                      <a16:colId xmlns:a16="http://schemas.microsoft.com/office/drawing/2014/main" val="2380337986"/>
                    </a:ext>
                  </a:extLst>
                </a:gridCol>
              </a:tblGrid>
              <a:tr h="31339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Направления подготовки / специальности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Вступительные </a:t>
                      </a:r>
                      <a:r>
                        <a:rPr lang="ru-RU" sz="1800" dirty="0" smtClean="0">
                          <a:effectLst/>
                        </a:rPr>
                        <a:t>испытания/для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baseline="0" dirty="0" smtClean="0">
                          <a:solidFill>
                            <a:srgbClr val="FF7920"/>
                          </a:solidFill>
                          <a:effectLst/>
                        </a:rPr>
                        <a:t>студентов СПО/ВО</a:t>
                      </a:r>
                      <a:endParaRPr lang="ru-RU" sz="1800" dirty="0">
                        <a:solidFill>
                          <a:srgbClr val="FF792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589580"/>
                  </a:ext>
                </a:extLst>
              </a:tr>
              <a:tr h="313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 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 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 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930695941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Строительство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прикладная математика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информатика в технических науках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1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306134568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Прикладная информатика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4004542994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Землеустройство и кадастры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372248454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Управление качеством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4033775799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Лесное дело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516840492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Психология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общая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психология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обществознание</a:t>
                      </a:r>
                      <a:r>
                        <a:rPr lang="ru-RU" sz="1800" baseline="0" dirty="0" smtClean="0">
                          <a:effectLst/>
                        </a:rPr>
                        <a:t> в экономике и управлении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897334734"/>
                  </a:ext>
                </a:extLst>
              </a:tr>
              <a:tr h="62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Экономика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математика в экономике и управлении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665755313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Менеджмент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37620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Управление персоналом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267225"/>
                  </a:ext>
                </a:extLst>
              </a:tr>
              <a:tr h="62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Государственное и муниципальное управление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обществознание в экономике и управлении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математика</a:t>
                      </a:r>
                      <a:r>
                        <a:rPr lang="ru-RU" sz="1800" baseline="0" dirty="0" smtClean="0">
                          <a:effectLst/>
                        </a:rPr>
                        <a:t> в экономике и управлении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129660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Бизнес-информатика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математика</a:t>
                      </a:r>
                      <a:r>
                        <a:rPr lang="ru-RU" sz="1800" baseline="0" dirty="0" smtClean="0">
                          <a:effectLst/>
                        </a:rPr>
                        <a:t> в экономике и управлении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обществознание</a:t>
                      </a:r>
                      <a:r>
                        <a:rPr lang="ru-RU" sz="1800" baseline="0" dirty="0" smtClean="0">
                          <a:effectLst/>
                        </a:rPr>
                        <a:t> в экономике и управлении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875302"/>
                  </a:ext>
                </a:extLst>
              </a:tr>
              <a:tr h="62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Торговое дело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429505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Социальная работа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культура и общество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история государства и права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801796790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Юриспруденция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право и общество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93703313"/>
                  </a:ext>
                </a:extLst>
              </a:tr>
              <a:tr h="62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Международные отношения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мировая и отечественная история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право и обществознание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848460861"/>
                  </a:ext>
                </a:extLst>
              </a:tr>
              <a:tr h="599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Реклама и связи с общественностью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обществознание и средства массовой информации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мировая и отечественная история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199760563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Журналистика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русская литература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ДВИ (сочинение</a:t>
                      </a:r>
                      <a:r>
                        <a:rPr lang="ru-RU" sz="1800" dirty="0">
                          <a:effectLst/>
                        </a:rPr>
                        <a:t>)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746416624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Туризм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мировая и отечественная история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обществознание</a:t>
                      </a:r>
                      <a:r>
                        <a:rPr lang="ru-RU" sz="1800" baseline="0" dirty="0" smtClean="0">
                          <a:effectLst/>
                        </a:rPr>
                        <a:t> в сфере туризма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4269415590"/>
                  </a:ext>
                </a:extLst>
              </a:tr>
              <a:tr h="62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Педагогическое образование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культура и общество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ДВИ по </a:t>
                      </a:r>
                      <a:r>
                        <a:rPr lang="ru-RU" sz="1800" dirty="0">
                          <a:effectLst/>
                        </a:rPr>
                        <a:t>культуре речи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595407326"/>
                  </a:ext>
                </a:extLst>
              </a:tr>
              <a:tr h="599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Лингвистика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иностранный </a:t>
                      </a:r>
                      <a:r>
                        <a:rPr lang="ru-RU" sz="1800" dirty="0" smtClean="0">
                          <a:effectLst/>
                        </a:rPr>
                        <a:t>язык</a:t>
                      </a:r>
                      <a:r>
                        <a:rPr lang="ru-RU" sz="1800" baseline="0" dirty="0" smtClean="0">
                          <a:effectLst/>
                        </a:rPr>
                        <a:t> в межкультурной коммуникации (английский)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989292810"/>
                  </a:ext>
                </a:extLst>
              </a:tr>
              <a:tr h="62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Лингвистика / Русский язык как </a:t>
                      </a:r>
                      <a:r>
                        <a:rPr lang="ru-RU" sz="1800" dirty="0" smtClean="0">
                          <a:effectLst/>
                        </a:rPr>
                        <a:t>иностранный </a:t>
                      </a:r>
                      <a:r>
                        <a:rPr lang="ru-RU" sz="1800" b="0" dirty="0" smtClean="0">
                          <a:effectLst/>
                        </a:rPr>
                        <a:t>(для иностранных граждан)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иностранный язык (английский)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 (для иностранных граждан)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011152631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Искусства и гуманитарные науки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история искусств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культура и общество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054966237"/>
                  </a:ext>
                </a:extLst>
              </a:tr>
              <a:tr h="313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Изящные искусства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ДВИ «Искусство</a:t>
                      </a:r>
                      <a:r>
                        <a:rPr lang="ru-RU" sz="1800" dirty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03629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736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10396"/>
              </p:ext>
            </p:extLst>
          </p:nvPr>
        </p:nvGraphicFramePr>
        <p:xfrm>
          <a:off x="0" y="0"/>
          <a:ext cx="18288000" cy="1028699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1514345179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444270763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078199123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35328375"/>
                    </a:ext>
                  </a:extLst>
                </a:gridCol>
              </a:tblGrid>
              <a:tr h="1221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Психология служебной деятельности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</a:rPr>
                        <a:t>общая психология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обществознание в экономике и управлении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русский язык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987816293"/>
                  </a:ext>
                </a:extLst>
              </a:tr>
              <a:tr h="1012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Экономическая безопасность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математика в экономике и управлении</a:t>
                      </a:r>
                      <a:endParaRPr lang="ru-RU" sz="24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обществознание</a:t>
                      </a:r>
                      <a:r>
                        <a:rPr lang="ru-RU" sz="2400" baseline="0" dirty="0" smtClean="0">
                          <a:effectLst/>
                        </a:rPr>
                        <a:t> в экономике и управлении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793259989"/>
                  </a:ext>
                </a:extLst>
              </a:tr>
              <a:tr h="197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Таможенное дело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обществознание в экономике и управлении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ДВИ по </a:t>
                      </a:r>
                      <a:r>
                        <a:rPr lang="ru-RU" sz="2400" dirty="0">
                          <a:effectLst/>
                        </a:rPr>
                        <a:t>таможенному делу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1934951899"/>
                  </a:ext>
                </a:extLst>
              </a:tr>
              <a:tr h="2025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Правовое обеспечение национальной безопасности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право и обществознание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история государства и права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142788945"/>
                  </a:ext>
                </a:extLst>
              </a:tr>
              <a:tr h="1012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Судебная и прокурорская деятельность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794565817"/>
                  </a:ext>
                </a:extLst>
              </a:tr>
              <a:tr h="2025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Перевод и переводоведение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иностранный язык</a:t>
                      </a:r>
                      <a:r>
                        <a:rPr lang="ru-RU" sz="2400" baseline="0" dirty="0" smtClean="0">
                          <a:effectLst/>
                        </a:rPr>
                        <a:t> в межкультурной коммуникации (английский)</a:t>
                      </a:r>
                      <a:endParaRPr lang="ru-RU" sz="24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r>
                        <a:rPr lang="ru-RU" sz="2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общество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3885963376"/>
                  </a:ext>
                </a:extLst>
              </a:tr>
              <a:tr h="1012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Востоковедение и африканистика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мировая</a:t>
                      </a:r>
                      <a:r>
                        <a:rPr lang="ru-RU" sz="2400" baseline="0" dirty="0" smtClean="0">
                          <a:effectLst/>
                        </a:rPr>
                        <a:t> и отечественная </a:t>
                      </a:r>
                      <a:r>
                        <a:rPr lang="ru-RU" sz="2400" dirty="0" smtClean="0">
                          <a:effectLst/>
                        </a:rPr>
                        <a:t>история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право и обществознание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39" marR="17239" marT="0" marB="0" anchor="ctr"/>
                </a:tc>
                <a:extLst>
                  <a:ext uri="{0D108BD9-81ED-4DB2-BD59-A6C34878D82A}">
                    <a16:rowId xmlns:a16="http://schemas.microsoft.com/office/drawing/2014/main" val="284397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107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181214" y="495300"/>
            <a:ext cx="64770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75"/>
              </a:lnSpc>
            </a:pPr>
            <a:r>
              <a:rPr lang="ru-RU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ПРИЕМ 202</a:t>
            </a:r>
            <a:r>
              <a:rPr lang="en-US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6</a:t>
            </a:r>
            <a:endParaRPr lang="en-US" sz="3200" b="1" dirty="0">
              <a:solidFill>
                <a:srgbClr val="425E7B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7" name="Freeform 9"/>
          <p:cNvSpPr/>
          <p:nvPr/>
        </p:nvSpPr>
        <p:spPr>
          <a:xfrm>
            <a:off x="1010557" y="421196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24"/>
          <p:cNvSpPr/>
          <p:nvPr/>
        </p:nvSpPr>
        <p:spPr>
          <a:xfrm flipH="1" flipV="1">
            <a:off x="4811663" y="616392"/>
            <a:ext cx="193" cy="90130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" name="Прямоугольник 18"/>
          <p:cNvSpPr/>
          <p:nvPr/>
        </p:nvSpPr>
        <p:spPr>
          <a:xfrm>
            <a:off x="924378" y="2275067"/>
            <a:ext cx="1643924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Подать заявление </a:t>
            </a:r>
            <a:r>
              <a:rPr lang="ru-RU" sz="3200" b="1" dirty="0" smtClean="0">
                <a:solidFill>
                  <a:srgbClr val="425E7B"/>
                </a:solidFill>
                <a:latin typeface="+mj-lt"/>
              </a:rPr>
              <a:t>можно лично или через портал </a:t>
            </a:r>
            <a:r>
              <a:rPr lang="ru-RU" sz="3200" b="1" dirty="0" smtClean="0">
                <a:solidFill>
                  <a:srgbClr val="FF6D0D"/>
                </a:solidFill>
                <a:latin typeface="+mj-lt"/>
              </a:rPr>
              <a:t>«</a:t>
            </a:r>
            <a:r>
              <a:rPr lang="ru-RU" sz="3200" b="1" dirty="0" err="1" smtClean="0">
                <a:solidFill>
                  <a:srgbClr val="FF6D0D"/>
                </a:solidFill>
                <a:latin typeface="+mj-lt"/>
              </a:rPr>
              <a:t>Госуслуги</a:t>
            </a:r>
            <a:r>
              <a:rPr lang="ru-RU" sz="3200" b="1" dirty="0" smtClean="0">
                <a:solidFill>
                  <a:srgbClr val="FF6D0D"/>
                </a:solidFill>
                <a:latin typeface="+mj-lt"/>
              </a:rPr>
              <a:t>»;</a:t>
            </a:r>
            <a:endParaRPr lang="ru-RU" sz="3200" dirty="0">
              <a:solidFill>
                <a:srgbClr val="425E7B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Для зачисления на бюджетные места необходимо будет </a:t>
            </a:r>
            <a:r>
              <a:rPr lang="ru-RU" sz="3200" b="1" dirty="0" smtClean="0">
                <a:solidFill>
                  <a:srgbClr val="425E7B"/>
                </a:solidFill>
                <a:latin typeface="+mj-lt"/>
              </a:rPr>
              <a:t>подать </a:t>
            </a:r>
            <a:r>
              <a:rPr lang="ru-RU" sz="3200" b="1" dirty="0" smtClean="0">
                <a:solidFill>
                  <a:srgbClr val="FF6D0D"/>
                </a:solidFill>
                <a:latin typeface="+mj-lt"/>
              </a:rPr>
              <a:t>согласие на зачисление в </a:t>
            </a:r>
            <a:r>
              <a:rPr lang="ru-RU" sz="3200" b="1" dirty="0" smtClean="0">
                <a:solidFill>
                  <a:srgbClr val="425E7B"/>
                </a:solidFill>
                <a:latin typeface="+mj-lt"/>
              </a:rPr>
              <a:t>ОО (без подачи оригинала аттестата)</a:t>
            </a: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;</a:t>
            </a:r>
            <a:endParaRPr lang="ru-RU" sz="3200" dirty="0">
              <a:solidFill>
                <a:srgbClr val="425E7B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Согласие подается лично, </a:t>
            </a:r>
            <a:r>
              <a:rPr lang="ru-RU" sz="3200" dirty="0" smtClean="0">
                <a:solidFill>
                  <a:srgbClr val="425E7B"/>
                </a:solidFill>
              </a:rPr>
              <a:t>через оператора почтовой связи, </a:t>
            </a: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через </a:t>
            </a:r>
            <a:r>
              <a:rPr lang="ru-RU" sz="3200" dirty="0" err="1" smtClean="0">
                <a:solidFill>
                  <a:srgbClr val="425E7B"/>
                </a:solidFill>
                <a:latin typeface="+mj-lt"/>
              </a:rPr>
              <a:t>Госуслуги</a:t>
            </a: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425E7B"/>
                </a:solidFill>
              </a:rPr>
              <a:t>Представление </a:t>
            </a:r>
            <a:r>
              <a:rPr lang="ru-RU" sz="3200" dirty="0">
                <a:solidFill>
                  <a:srgbClr val="425E7B"/>
                </a:solidFill>
              </a:rPr>
              <a:t>согласия на зачисление </a:t>
            </a:r>
            <a:r>
              <a:rPr lang="ru-RU" sz="3200" dirty="0" smtClean="0">
                <a:solidFill>
                  <a:srgbClr val="425E7B"/>
                </a:solidFill>
              </a:rPr>
              <a:t>осуществляется </a:t>
            </a:r>
            <a:r>
              <a:rPr lang="ru-RU" sz="3200" dirty="0">
                <a:solidFill>
                  <a:srgbClr val="425E7B"/>
                </a:solidFill>
              </a:rPr>
              <a:t>не чаще чем </a:t>
            </a:r>
            <a:r>
              <a:rPr lang="ru-RU" sz="3200" b="1" dirty="0">
                <a:solidFill>
                  <a:srgbClr val="FF6D0D"/>
                </a:solidFill>
              </a:rPr>
              <a:t>один раз в 2 </a:t>
            </a:r>
            <a:r>
              <a:rPr lang="ru-RU" sz="3200" b="1" dirty="0" smtClean="0">
                <a:solidFill>
                  <a:srgbClr val="FF6D0D"/>
                </a:solidFill>
              </a:rPr>
              <a:t>часа</a:t>
            </a: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;</a:t>
            </a:r>
            <a:endParaRPr lang="ru-RU" sz="3200" dirty="0">
              <a:solidFill>
                <a:srgbClr val="425E7B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425E7B"/>
                </a:solidFill>
                <a:latin typeface="+mj-lt"/>
              </a:rPr>
              <a:t>Зачисление на платные места будет возможно при наличии оплаченного договора при условии прохождения конкурса;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425E7B"/>
                </a:solidFill>
                <a:latin typeface="+mj-lt"/>
              </a:rPr>
              <a:t>Места по договорам об образовании </a:t>
            </a:r>
            <a:r>
              <a:rPr lang="ru-RU" sz="3200" b="1" dirty="0" smtClean="0">
                <a:solidFill>
                  <a:srgbClr val="FF6D0D"/>
                </a:solidFill>
                <a:latin typeface="+mj-lt"/>
              </a:rPr>
              <a:t>ограничены и не могут быть увеличены в процессе приема;</a:t>
            </a:r>
            <a:endParaRPr lang="ru-RU" sz="3200" b="1" dirty="0">
              <a:solidFill>
                <a:srgbClr val="FF6D0D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425E7B"/>
                </a:solidFill>
                <a:latin typeface="+mj-lt"/>
              </a:rPr>
              <a:t>Есть необходимость </a:t>
            </a:r>
            <a:r>
              <a:rPr lang="ru-RU" sz="3200" b="1" dirty="0">
                <a:solidFill>
                  <a:srgbClr val="FF7920"/>
                </a:solidFill>
                <a:latin typeface="+mj-lt"/>
              </a:rPr>
              <a:t>медицинского освидетельствования </a:t>
            </a:r>
            <a:r>
              <a:rPr lang="ru-RU" sz="3200" b="1" dirty="0">
                <a:solidFill>
                  <a:srgbClr val="425E7B"/>
                </a:solidFill>
                <a:latin typeface="+mj-lt"/>
              </a:rPr>
              <a:t>для поступления на направление подготовки бакалавриата «Педагогическое образование</a:t>
            </a:r>
            <a:r>
              <a:rPr lang="ru-RU" sz="3200" b="1" dirty="0" smtClean="0">
                <a:solidFill>
                  <a:srgbClr val="425E7B"/>
                </a:solidFill>
                <a:latin typeface="+mj-lt"/>
              </a:rPr>
              <a:t>».</a:t>
            </a:r>
            <a:endParaRPr lang="ru-RU" sz="3200" b="1" dirty="0">
              <a:solidFill>
                <a:srgbClr val="425E7B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25E7B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425E7B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425E7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121" y="8290434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181214" y="495300"/>
            <a:ext cx="1097318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75"/>
              </a:lnSpc>
            </a:pPr>
            <a:r>
              <a:rPr lang="ru-RU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СРОКИ ПРИЕМА (БАКАЛАВРИАТ</a:t>
            </a:r>
            <a:r>
              <a:rPr lang="en-US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/</a:t>
            </a:r>
            <a:r>
              <a:rPr lang="ru-RU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СПЕЦИАЛИТЕТ)</a:t>
            </a:r>
            <a:endParaRPr lang="en-US" sz="3200" b="1" dirty="0">
              <a:solidFill>
                <a:srgbClr val="425E7B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7" name="Freeform 9"/>
          <p:cNvSpPr/>
          <p:nvPr/>
        </p:nvSpPr>
        <p:spPr>
          <a:xfrm>
            <a:off x="1010557" y="421196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24"/>
          <p:cNvSpPr/>
          <p:nvPr/>
        </p:nvSpPr>
        <p:spPr>
          <a:xfrm flipH="1" flipV="1">
            <a:off x="4811663" y="616392"/>
            <a:ext cx="193" cy="90130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10557" y="1935315"/>
            <a:ext cx="15982042" cy="823738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100" b="1" dirty="0" smtClean="0">
                <a:solidFill>
                  <a:srgbClr val="FF6D0D"/>
                </a:solidFill>
              </a:rPr>
              <a:t>Бюджетный прием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184777"/>
                </a:solidFill>
              </a:rPr>
              <a:t>1. прием </a:t>
            </a:r>
            <a:r>
              <a:rPr lang="ru-RU" sz="4400" b="1" dirty="0">
                <a:solidFill>
                  <a:srgbClr val="184777"/>
                </a:solidFill>
              </a:rPr>
              <a:t>заявлений и документов: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начало - 20 июня </a:t>
            </a:r>
            <a:r>
              <a:rPr lang="ru-RU" sz="4400" dirty="0" smtClean="0">
                <a:solidFill>
                  <a:srgbClr val="184777"/>
                </a:solidFill>
              </a:rPr>
              <a:t>2026;</a:t>
            </a:r>
            <a:endParaRPr lang="ru-RU" sz="4400" dirty="0">
              <a:solidFill>
                <a:srgbClr val="184777"/>
              </a:solidFill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день завершения приема документов со сдачей вступительных испытаний - </a:t>
            </a:r>
            <a:r>
              <a:rPr lang="ru-RU" sz="4400" b="1" dirty="0">
                <a:solidFill>
                  <a:srgbClr val="184777"/>
                </a:solidFill>
              </a:rPr>
              <a:t>10 июля 2026;</a:t>
            </a:r>
          </a:p>
          <a:p>
            <a:pPr marL="0" indent="0">
              <a:buNone/>
            </a:pPr>
            <a:r>
              <a:rPr lang="ru-RU" sz="4400" dirty="0" smtClean="0">
                <a:solidFill>
                  <a:srgbClr val="184777"/>
                </a:solidFill>
              </a:rPr>
              <a:t>день </a:t>
            </a:r>
            <a:r>
              <a:rPr lang="ru-RU" sz="4400" dirty="0">
                <a:solidFill>
                  <a:srgbClr val="184777"/>
                </a:solidFill>
              </a:rPr>
              <a:t>завершения приема документов без сдачи вступительных испытаний (по ЕГЭ) - </a:t>
            </a:r>
            <a:r>
              <a:rPr lang="ru-RU" sz="4400" b="1" dirty="0">
                <a:solidFill>
                  <a:srgbClr val="184777"/>
                </a:solidFill>
              </a:rPr>
              <a:t>25 июля </a:t>
            </a:r>
            <a:r>
              <a:rPr lang="ru-RU" sz="4400" b="1" dirty="0" smtClean="0">
                <a:solidFill>
                  <a:srgbClr val="184777"/>
                </a:solidFill>
              </a:rPr>
              <a:t>2026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184777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184777"/>
                </a:solidFill>
              </a:rPr>
              <a:t>2. проведение </a:t>
            </a:r>
            <a:r>
              <a:rPr lang="ru-RU" sz="4400" b="1" dirty="0">
                <a:solidFill>
                  <a:srgbClr val="184777"/>
                </a:solidFill>
              </a:rPr>
              <a:t>вступительных испытаний</a:t>
            </a:r>
            <a:r>
              <a:rPr lang="ru-RU" sz="4400" b="1" dirty="0" smtClean="0">
                <a:solidFill>
                  <a:srgbClr val="184777"/>
                </a:solidFill>
              </a:rPr>
              <a:t>:</a:t>
            </a:r>
            <a:endParaRPr lang="ru-RU" sz="4400" b="1" dirty="0">
              <a:solidFill>
                <a:srgbClr val="184777"/>
              </a:solidFill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начало - с 13 июля 2026;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завершение - 25 июля 2026</a:t>
            </a:r>
            <a:r>
              <a:rPr lang="ru-RU" sz="4400" dirty="0" smtClean="0">
                <a:solidFill>
                  <a:srgbClr val="184777"/>
                </a:solidFill>
              </a:rPr>
              <a:t>;</a:t>
            </a:r>
          </a:p>
          <a:p>
            <a:endParaRPr lang="ru-RU" sz="4400" b="1" dirty="0">
              <a:solidFill>
                <a:srgbClr val="184777"/>
              </a:solidFill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184777"/>
                </a:solidFill>
              </a:rPr>
              <a:t>3. зачисление</a:t>
            </a:r>
            <a:r>
              <a:rPr lang="ru-RU" sz="4400" b="1" dirty="0">
                <a:solidFill>
                  <a:srgbClr val="184777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а) публикация конкурсных списков - 27 июля 2026;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б) приоритетный этап зачисления: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день завершения представления согласия на зачисление - </a:t>
            </a:r>
            <a:r>
              <a:rPr lang="ru-RU" sz="4400" b="1" dirty="0">
                <a:solidFill>
                  <a:srgbClr val="184777"/>
                </a:solidFill>
              </a:rPr>
              <a:t>1 августа года </a:t>
            </a:r>
            <a:r>
              <a:rPr lang="ru-RU" sz="4400" b="1" dirty="0" smtClean="0">
                <a:solidFill>
                  <a:srgbClr val="184777"/>
                </a:solidFill>
              </a:rPr>
              <a:t>2026</a:t>
            </a:r>
            <a:r>
              <a:rPr lang="ru-RU" sz="4400" dirty="0" smtClean="0">
                <a:solidFill>
                  <a:srgbClr val="184777"/>
                </a:solidFill>
              </a:rPr>
              <a:t>;</a:t>
            </a:r>
            <a:endParaRPr lang="ru-RU" sz="4400" dirty="0">
              <a:solidFill>
                <a:srgbClr val="184777"/>
              </a:solidFill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издание приказов о зачислении - 3 августа 2026;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в) основной этап зачисления: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день завершения представления согласия на зачисление - </a:t>
            </a:r>
            <a:r>
              <a:rPr lang="ru-RU" sz="4400" b="1" dirty="0">
                <a:solidFill>
                  <a:srgbClr val="184777"/>
                </a:solidFill>
              </a:rPr>
              <a:t>5 августа года </a:t>
            </a:r>
            <a:r>
              <a:rPr lang="ru-RU" sz="4400" b="1" dirty="0" smtClean="0">
                <a:solidFill>
                  <a:srgbClr val="184777"/>
                </a:solidFill>
              </a:rPr>
              <a:t>2026</a:t>
            </a:r>
            <a:r>
              <a:rPr lang="ru-RU" sz="4400" dirty="0" smtClean="0">
                <a:solidFill>
                  <a:srgbClr val="184777"/>
                </a:solidFill>
              </a:rPr>
              <a:t>;</a:t>
            </a:r>
            <a:endParaRPr lang="ru-RU" sz="4400" dirty="0">
              <a:solidFill>
                <a:srgbClr val="184777"/>
              </a:solidFill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184777"/>
                </a:solidFill>
              </a:rPr>
              <a:t>издание приказов о зачислении - 7 августа </a:t>
            </a:r>
            <a:r>
              <a:rPr lang="ru-RU" sz="4400" dirty="0" smtClean="0">
                <a:solidFill>
                  <a:srgbClr val="184777"/>
                </a:solidFill>
              </a:rPr>
              <a:t>2026.</a:t>
            </a:r>
            <a:endParaRPr lang="ru-RU" sz="4400" dirty="0">
              <a:solidFill>
                <a:srgbClr val="184777"/>
              </a:solidFill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121" y="8290434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23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1" y="6274274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1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81312" y="3809547"/>
            <a:ext cx="1740276" cy="2198028"/>
          </a:xfrm>
          <a:custGeom>
            <a:avLst/>
            <a:gdLst/>
            <a:ahLst/>
            <a:cxnLst/>
            <a:rect l="l" t="t" r="r" b="b"/>
            <a:pathLst>
              <a:path w="1740276" h="2198028">
                <a:moveTo>
                  <a:pt x="0" y="0"/>
                </a:moveTo>
                <a:lnTo>
                  <a:pt x="1740277" y="0"/>
                </a:lnTo>
                <a:lnTo>
                  <a:pt x="1740277" y="2198027"/>
                </a:lnTo>
                <a:lnTo>
                  <a:pt x="0" y="2198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96700"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41926" y="-3708619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41926" y="70408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169619" y="2343345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9619" y="3533012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9619" y="4722679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1"/>
                </a:lnTo>
                <a:lnTo>
                  <a:pt x="0" y="250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9619" y="5912347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V="1">
            <a:off x="1294910" y="2763608"/>
            <a:ext cx="0" cy="59972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285385" y="3955042"/>
            <a:ext cx="0" cy="59972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1275860" y="5146476"/>
            <a:ext cx="0" cy="59972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 rot="-10800000">
            <a:off x="8112307" y="3253151"/>
            <a:ext cx="195500" cy="1822460"/>
          </a:xfrm>
          <a:custGeom>
            <a:avLst/>
            <a:gdLst/>
            <a:ahLst/>
            <a:cxnLst/>
            <a:rect l="l" t="t" r="r" b="b"/>
            <a:pathLst>
              <a:path w="195500" h="1822460">
                <a:moveTo>
                  <a:pt x="0" y="0"/>
                </a:moveTo>
                <a:lnTo>
                  <a:pt x="195500" y="0"/>
                </a:lnTo>
                <a:lnTo>
                  <a:pt x="195500" y="1822461"/>
                </a:lnTo>
                <a:lnTo>
                  <a:pt x="0" y="1822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933450"/>
            <a:ext cx="13272934" cy="78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6"/>
              </a:lnSpc>
              <a:spcBef>
                <a:spcPct val="0"/>
              </a:spcBef>
            </a:pPr>
            <a:r>
              <a:rPr lang="en-US" sz="4583" b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НЕПРЕРЫВНОЕ ОБРАЗОВАНИЕ И ТРАДИЦИИ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00200" y="2245012"/>
            <a:ext cx="344044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  <a:spcBef>
                <a:spcPct val="0"/>
              </a:spcBef>
            </a:pP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Колледж</a:t>
            </a: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(СПО)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41155" y="3353461"/>
            <a:ext cx="5497845" cy="50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  <a:spcBef>
                <a:spcPct val="0"/>
              </a:spcBef>
            </a:pP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Бакалавриат</a:t>
            </a:r>
            <a:r>
              <a:rPr lang="en-US" sz="3018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r>
              <a:rPr lang="ru-RU" sz="3018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18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специалитет</a:t>
            </a:r>
            <a:endParaRPr lang="en-US" sz="3018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41155" y="4563178"/>
            <a:ext cx="313564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Магистратура</a:t>
            </a:r>
            <a:endParaRPr lang="en-US" sz="3018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41154" y="5752845"/>
            <a:ext cx="290704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Аспирантура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7612014"/>
            <a:ext cx="13731310" cy="189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5"/>
              </a:lnSpc>
              <a:spcBef>
                <a:spcPct val="0"/>
              </a:spcBef>
            </a:pP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Основанный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в 1930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году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, БГУ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охватывает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все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уровни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образования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внедряет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передовые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цифровые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технологии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имея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распоряжении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13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современных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лабораторий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Библиотека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университета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входит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тройку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лидеров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России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цифровизации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ресурсов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Единый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кампус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историческом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центре</a:t>
            </a:r>
            <a:r>
              <a:rPr lang="en-US" sz="2718" dirty="0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dirty="0" err="1">
                <a:solidFill>
                  <a:srgbClr val="034E7B"/>
                </a:solidFill>
                <a:latin typeface="Open Sans"/>
                <a:ea typeface="Open Sans"/>
                <a:cs typeface="Open Sans"/>
                <a:sym typeface="Open Sans"/>
              </a:rPr>
              <a:t>города</a:t>
            </a:r>
            <a:endParaRPr lang="en-US" sz="2718" dirty="0">
              <a:solidFill>
                <a:srgbClr val="034E7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925908" y="3783592"/>
            <a:ext cx="487199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  <a:spcBef>
                <a:spcPct val="0"/>
              </a:spcBef>
            </a:pP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Более</a:t>
            </a: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16 000 </a:t>
            </a: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студентов</a:t>
            </a:r>
            <a:endParaRPr lang="en-US" sz="3018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1741155" y="5746196"/>
            <a:ext cx="290704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Аспирантура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1698988" y="6700948"/>
            <a:ext cx="2907045" cy="50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ru-RU" sz="3018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Докторантура</a:t>
            </a:r>
            <a:endParaRPr lang="en-US" sz="3018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5" name="Freeform 10"/>
          <p:cNvSpPr/>
          <p:nvPr/>
        </p:nvSpPr>
        <p:spPr>
          <a:xfrm>
            <a:off x="1186522" y="6903642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AutoShape 13"/>
          <p:cNvSpPr/>
          <p:nvPr/>
        </p:nvSpPr>
        <p:spPr>
          <a:xfrm flipV="1">
            <a:off x="1311812" y="6233725"/>
            <a:ext cx="0" cy="59972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181214" y="495300"/>
            <a:ext cx="1097318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75"/>
              </a:lnSpc>
            </a:pPr>
            <a:r>
              <a:rPr lang="ru-RU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СРОКИ ПРИЕМА (БАКАЛАВРИАТ</a:t>
            </a:r>
            <a:r>
              <a:rPr lang="en-US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/</a:t>
            </a:r>
            <a:r>
              <a:rPr lang="ru-RU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СПЕЦИАЛИТЕТ)</a:t>
            </a:r>
            <a:endParaRPr lang="en-US" sz="3200" b="1" dirty="0">
              <a:solidFill>
                <a:srgbClr val="425E7B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7" name="Freeform 9"/>
          <p:cNvSpPr/>
          <p:nvPr/>
        </p:nvSpPr>
        <p:spPr>
          <a:xfrm>
            <a:off x="1010557" y="421196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24"/>
          <p:cNvSpPr/>
          <p:nvPr/>
        </p:nvSpPr>
        <p:spPr>
          <a:xfrm flipH="1" flipV="1">
            <a:off x="4811663" y="616392"/>
            <a:ext cx="193" cy="90130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10557" y="1935315"/>
            <a:ext cx="15982042" cy="82373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6D0D"/>
                </a:solidFill>
              </a:rPr>
              <a:t>Коммерческий прием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rgbClr val="184777"/>
                </a:solidFill>
              </a:rPr>
              <a:t>1. </a:t>
            </a:r>
            <a:r>
              <a:rPr lang="ru-RU" sz="3000" dirty="0">
                <a:solidFill>
                  <a:srgbClr val="184777"/>
                </a:solidFill>
              </a:rPr>
              <a:t>начало приема заявлений и документов:</a:t>
            </a:r>
          </a:p>
          <a:p>
            <a:pPr marL="0" indent="0">
              <a:buNone/>
            </a:pPr>
            <a:r>
              <a:rPr lang="ru-RU" sz="3000" dirty="0">
                <a:solidFill>
                  <a:srgbClr val="184777"/>
                </a:solidFill>
              </a:rPr>
              <a:t>начало – 20 июня 2026;</a:t>
            </a:r>
          </a:p>
          <a:p>
            <a:pPr marL="0" indent="0">
              <a:buNone/>
            </a:pPr>
            <a:r>
              <a:rPr lang="ru-RU" sz="3000" dirty="0">
                <a:solidFill>
                  <a:srgbClr val="184777"/>
                </a:solidFill>
              </a:rPr>
              <a:t>завершение приема заявлений и документов – </a:t>
            </a:r>
            <a:r>
              <a:rPr lang="ru-RU" sz="3000" b="1" dirty="0">
                <a:solidFill>
                  <a:srgbClr val="184777"/>
                </a:solidFill>
              </a:rPr>
              <a:t>24 августа 2026</a:t>
            </a:r>
            <a:r>
              <a:rPr lang="ru-RU" sz="3000" dirty="0" smtClean="0">
                <a:solidFill>
                  <a:srgbClr val="184777"/>
                </a:solidFill>
              </a:rPr>
              <a:t>;</a:t>
            </a:r>
          </a:p>
          <a:p>
            <a:pPr marL="0" indent="0">
              <a:buNone/>
            </a:pPr>
            <a:endParaRPr lang="ru-RU" sz="3000" dirty="0">
              <a:solidFill>
                <a:srgbClr val="184777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184777"/>
                </a:solidFill>
              </a:rPr>
              <a:t>2. завершение </a:t>
            </a:r>
            <a:r>
              <a:rPr lang="ru-RU" sz="3000" dirty="0">
                <a:solidFill>
                  <a:srgbClr val="184777"/>
                </a:solidFill>
              </a:rPr>
              <a:t>вступительных испытаний </a:t>
            </a:r>
            <a:r>
              <a:rPr lang="ru-RU" sz="3000" b="1" dirty="0">
                <a:solidFill>
                  <a:srgbClr val="184777"/>
                </a:solidFill>
              </a:rPr>
              <a:t>– </a:t>
            </a:r>
            <a:r>
              <a:rPr lang="ru-RU" sz="3000" dirty="0">
                <a:solidFill>
                  <a:srgbClr val="184777"/>
                </a:solidFill>
              </a:rPr>
              <a:t>25 августа 2026</a:t>
            </a:r>
            <a:r>
              <a:rPr lang="ru-RU" sz="3000" dirty="0" smtClean="0">
                <a:solidFill>
                  <a:srgbClr val="184777"/>
                </a:solidFill>
              </a:rPr>
              <a:t>;</a:t>
            </a:r>
          </a:p>
          <a:p>
            <a:pPr marL="0" indent="0">
              <a:buNone/>
            </a:pPr>
            <a:endParaRPr lang="ru-RU" sz="3000" dirty="0">
              <a:solidFill>
                <a:srgbClr val="184777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184777"/>
                </a:solidFill>
              </a:rPr>
              <a:t>3. завершение </a:t>
            </a:r>
            <a:r>
              <a:rPr lang="ru-RU" sz="3000" dirty="0">
                <a:solidFill>
                  <a:srgbClr val="184777"/>
                </a:solidFill>
              </a:rPr>
              <a:t>информирования университета о необходимости зачисления </a:t>
            </a:r>
            <a:r>
              <a:rPr lang="ru-RU" sz="3000" b="1" dirty="0">
                <a:solidFill>
                  <a:srgbClr val="184777"/>
                </a:solidFill>
              </a:rPr>
              <a:t>(оплата</a:t>
            </a:r>
            <a:r>
              <a:rPr lang="ru-RU" sz="3000" b="1" dirty="0" smtClean="0">
                <a:solidFill>
                  <a:srgbClr val="184777"/>
                </a:solidFill>
              </a:rPr>
              <a:t>) </a:t>
            </a:r>
            <a:r>
              <a:rPr lang="ru-RU" sz="3000" dirty="0" smtClean="0">
                <a:solidFill>
                  <a:srgbClr val="184777"/>
                </a:solidFill>
              </a:rPr>
              <a:t>– </a:t>
            </a:r>
            <a:r>
              <a:rPr lang="ru-RU" sz="3000" b="1" dirty="0">
                <a:solidFill>
                  <a:srgbClr val="184777"/>
                </a:solidFill>
              </a:rPr>
              <a:t>25 августа 2026</a:t>
            </a:r>
            <a:r>
              <a:rPr lang="ru-RU" sz="3000" b="1" dirty="0" smtClean="0">
                <a:solidFill>
                  <a:srgbClr val="184777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rgbClr val="184777"/>
                </a:solidFill>
              </a:rPr>
              <a:t>4. издание </a:t>
            </a:r>
            <a:r>
              <a:rPr lang="ru-RU" sz="3000" dirty="0">
                <a:solidFill>
                  <a:srgbClr val="184777"/>
                </a:solidFill>
              </a:rPr>
              <a:t>приказа о зачислении – 28 августа 2026.</a:t>
            </a:r>
          </a:p>
          <a:p>
            <a:pPr marL="0" indent="0">
              <a:buNone/>
            </a:pPr>
            <a:endParaRPr lang="ru-RU" sz="4400" dirty="0">
              <a:solidFill>
                <a:srgbClr val="184777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/>
                </a:solidFill>
              </a:rPr>
              <a:t>Сроки зачисления единые для всех форм обучения</a:t>
            </a:r>
            <a:endParaRPr lang="ru-RU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121" y="8290434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3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4610" r="4206" b="16708"/>
          <a:stretch/>
        </p:blipFill>
        <p:spPr>
          <a:xfrm>
            <a:off x="-120920" y="0"/>
            <a:ext cx="18447020" cy="10267950"/>
          </a:xfrm>
          <a:prstGeom prst="rect">
            <a:avLst/>
          </a:prstGeom>
        </p:spPr>
      </p:pic>
      <p:sp>
        <p:nvSpPr>
          <p:cNvPr id="10" name="AutoShape 24"/>
          <p:cNvSpPr/>
          <p:nvPr/>
        </p:nvSpPr>
        <p:spPr>
          <a:xfrm flipH="1" flipV="1">
            <a:off x="4876800" y="571500"/>
            <a:ext cx="193" cy="90130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8" name="TextBox 8"/>
          <p:cNvSpPr txBox="1"/>
          <p:nvPr/>
        </p:nvSpPr>
        <p:spPr>
          <a:xfrm>
            <a:off x="5181600" y="419100"/>
            <a:ext cx="10973186" cy="824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75"/>
              </a:lnSpc>
            </a:pPr>
            <a:r>
              <a:rPr lang="ru-RU" sz="3200" b="1" dirty="0" smtClean="0">
                <a:solidFill>
                  <a:srgbClr val="425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ЦЕЛЕВОЕ ОБУЧЕНИЕ</a:t>
            </a:r>
            <a:endParaRPr lang="en-US" sz="3200" b="1" dirty="0">
              <a:solidFill>
                <a:srgbClr val="425E7B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2502064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4"/>
          <p:cNvSpPr/>
          <p:nvPr/>
        </p:nvSpPr>
        <p:spPr>
          <a:xfrm flipH="1" flipV="1">
            <a:off x="4991099" y="1137757"/>
            <a:ext cx="193" cy="90130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8" name="TextBox 8"/>
          <p:cNvSpPr txBox="1"/>
          <p:nvPr/>
        </p:nvSpPr>
        <p:spPr>
          <a:xfrm>
            <a:off x="5410200" y="985357"/>
            <a:ext cx="10973186" cy="852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75"/>
              </a:lnSpc>
            </a:pPr>
            <a:r>
              <a:rPr lang="ru-RU" sz="3600" b="1" dirty="0" smtClean="0">
                <a:solidFill>
                  <a:srgbClr val="425E7B"/>
                </a:solidFill>
                <a:ea typeface="Arial Nova Bold"/>
                <a:cs typeface="Arial Nova Bold"/>
                <a:sym typeface="Arial Nova Bold"/>
              </a:rPr>
              <a:t>КЛЮЧЕВЫЕ ПАРТНЕРЫ ЦЕЛЕВОГО ОБУЧЕНИЯ</a:t>
            </a:r>
            <a:endParaRPr lang="en-US" sz="3600" b="1" dirty="0">
              <a:solidFill>
                <a:srgbClr val="425E7B"/>
              </a:solidFill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5" name="Freeform 9"/>
          <p:cNvSpPr/>
          <p:nvPr/>
        </p:nvSpPr>
        <p:spPr>
          <a:xfrm>
            <a:off x="990600" y="985357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Объект 2"/>
          <p:cNvSpPr>
            <a:spLocks noGrp="1"/>
          </p:cNvSpPr>
          <p:nvPr>
            <p:ph sz="half" idx="1"/>
          </p:nvPr>
        </p:nvSpPr>
        <p:spPr>
          <a:xfrm>
            <a:off x="990600" y="2705100"/>
            <a:ext cx="15982042" cy="823738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184777"/>
                </a:solidFill>
              </a:rPr>
              <a:t>Главное управление Федеральной службы судебных приставов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Министерство лесного комплекса Иркутской области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ИО ГКУ Иркутский институт муниципальной правовой информации имени М.М. Сперанского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Дума Ангарского городского округа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Управление Судебного департамента в Иркутской области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ГУ МВД России по Иркутской области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Федеральное казначейство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ОГАУ «Иркутская база авиационной и наземной охраны лесов»</a:t>
            </a:r>
          </a:p>
          <a:p>
            <a:r>
              <a:rPr lang="ru-RU" sz="3600" dirty="0" smtClean="0">
                <a:solidFill>
                  <a:srgbClr val="184777"/>
                </a:solidFill>
              </a:rPr>
              <a:t>Органы местного самоуправления (администрации, управления образования)</a:t>
            </a:r>
          </a:p>
          <a:p>
            <a:endParaRPr lang="ru-RU" sz="4400" dirty="0" smtClean="0">
              <a:solidFill>
                <a:srgbClr val="184777"/>
              </a:solidFill>
            </a:endParaRPr>
          </a:p>
          <a:p>
            <a:endParaRPr lang="ru-RU" sz="4400" dirty="0">
              <a:solidFill>
                <a:srgbClr val="184777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144" y="800099"/>
            <a:ext cx="1571983" cy="157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9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10557" y="2111135"/>
            <a:ext cx="13292803" cy="889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75"/>
              </a:lnSpc>
            </a:pPr>
            <a:r>
              <a:rPr lang="en-US" sz="4800" b="1" dirty="0">
                <a:solidFill>
                  <a:srgbClr val="425E7B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Arial Nova Bold"/>
              </a:rPr>
              <a:t>ИНДИВИДУАЛЬНЫЕ ДОСТИЖЕНИЯ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9600" y="9302859"/>
            <a:ext cx="12825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Поступающим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Бакалавриат и специалитет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Перечень общих индивидуальных достижений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Freeform 4"/>
          <p:cNvSpPr/>
          <p:nvPr/>
        </p:nvSpPr>
        <p:spPr>
          <a:xfrm rot="5400000">
            <a:off x="9332465" y="4307184"/>
            <a:ext cx="10401300" cy="1786936"/>
          </a:xfrm>
          <a:custGeom>
            <a:avLst/>
            <a:gdLst/>
            <a:ahLst/>
            <a:cxnLst/>
            <a:rect l="l" t="t" r="r" b="b"/>
            <a:pathLst>
              <a:path w="8512731" h="1786936">
                <a:moveTo>
                  <a:pt x="0" y="0"/>
                </a:moveTo>
                <a:lnTo>
                  <a:pt x="8512731" y="0"/>
                </a:lnTo>
                <a:lnTo>
                  <a:pt x="8512731" y="1786937"/>
                </a:lnTo>
                <a:lnTo>
                  <a:pt x="0" y="1786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639647" y="1406496"/>
            <a:ext cx="3144699" cy="4026254"/>
            <a:chOff x="0" y="0"/>
            <a:chExt cx="4192932" cy="53683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92905" cy="5368290"/>
            </a:xfrm>
            <a:custGeom>
              <a:avLst/>
              <a:gdLst/>
              <a:ahLst/>
              <a:cxnLst/>
              <a:rect l="l" t="t" r="r" b="b"/>
              <a:pathLst>
                <a:path w="4192905" h="5368290">
                  <a:moveTo>
                    <a:pt x="673100" y="0"/>
                  </a:moveTo>
                  <a:lnTo>
                    <a:pt x="3519805" y="0"/>
                  </a:lnTo>
                  <a:cubicBezTo>
                    <a:pt x="3698322" y="0"/>
                    <a:pt x="3869528" y="70916"/>
                    <a:pt x="3995758" y="197146"/>
                  </a:cubicBezTo>
                  <a:cubicBezTo>
                    <a:pt x="4121989" y="323377"/>
                    <a:pt x="4192905" y="494583"/>
                    <a:pt x="4192905" y="673100"/>
                  </a:cubicBezTo>
                  <a:lnTo>
                    <a:pt x="4192905" y="4695190"/>
                  </a:lnTo>
                  <a:cubicBezTo>
                    <a:pt x="4192905" y="5066933"/>
                    <a:pt x="3891548" y="5368290"/>
                    <a:pt x="3519805" y="5368290"/>
                  </a:cubicBezTo>
                  <a:lnTo>
                    <a:pt x="673100" y="5368290"/>
                  </a:lnTo>
                  <a:cubicBezTo>
                    <a:pt x="301357" y="5368290"/>
                    <a:pt x="0" y="5066933"/>
                    <a:pt x="0" y="4695190"/>
                  </a:cubicBezTo>
                  <a:lnTo>
                    <a:pt x="0" y="673100"/>
                  </a:lnTo>
                  <a:cubicBezTo>
                    <a:pt x="0" y="301357"/>
                    <a:pt x="301357" y="0"/>
                    <a:pt x="673100" y="0"/>
                  </a:cubicBezTo>
                  <a:close/>
                </a:path>
              </a:pathLst>
            </a:custGeom>
            <a:blipFill>
              <a:blip r:embed="rId7"/>
              <a:stretch>
                <a:fillRect t="-4893" r="-7774" b="-26845"/>
              </a:stretch>
            </a:blipFill>
          </p:spPr>
        </p:sp>
      </p:grpSp>
      <p:sp>
        <p:nvSpPr>
          <p:cNvPr id="16" name="Прямоугольник 15"/>
          <p:cNvSpPr/>
          <p:nvPr/>
        </p:nvSpPr>
        <p:spPr>
          <a:xfrm>
            <a:off x="1010557" y="3172875"/>
            <a:ext cx="1055469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84777"/>
                </a:solidFill>
              </a:rPr>
              <a:t>Наличие </a:t>
            </a:r>
            <a:r>
              <a:rPr lang="ru-RU" sz="2400" dirty="0">
                <a:solidFill>
                  <a:srgbClr val="184777"/>
                </a:solidFill>
              </a:rPr>
              <a:t>полученных в образовательных организациях Российской Федерации </a:t>
            </a:r>
            <a:r>
              <a:rPr lang="ru-RU" sz="2400" b="1" dirty="0">
                <a:solidFill>
                  <a:srgbClr val="184777"/>
                </a:solidFill>
              </a:rPr>
              <a:t>документов об образовании или об образовании и о квалификации с отличием </a:t>
            </a:r>
            <a:r>
              <a:rPr lang="ru-RU" sz="2400" dirty="0">
                <a:solidFill>
                  <a:srgbClr val="184777"/>
                </a:solidFill>
              </a:rPr>
              <a:t>(аттестата о среднем общем образовании с отличием</a:t>
            </a:r>
            <a:r>
              <a:rPr lang="ru-RU" sz="2400" dirty="0" smtClean="0">
                <a:solidFill>
                  <a:srgbClr val="184777"/>
                </a:solidFill>
              </a:rPr>
              <a:t>, </a:t>
            </a:r>
            <a:r>
              <a:rPr lang="ru-RU" sz="2400" dirty="0">
                <a:solidFill>
                  <a:srgbClr val="184777"/>
                </a:solidFill>
              </a:rPr>
              <a:t>диплома о среднем профессиональном образовании с </a:t>
            </a:r>
            <a:r>
              <a:rPr lang="ru-RU" sz="2400" dirty="0" smtClean="0">
                <a:solidFill>
                  <a:srgbClr val="184777"/>
                </a:solidFill>
              </a:rPr>
              <a:t>отличием – </a:t>
            </a:r>
            <a:r>
              <a:rPr lang="ru-RU" sz="2400" b="1" dirty="0">
                <a:solidFill>
                  <a:srgbClr val="184777"/>
                </a:solidFill>
              </a:rPr>
              <a:t>10 </a:t>
            </a:r>
            <a:r>
              <a:rPr lang="ru-RU" sz="2400" b="1" dirty="0" smtClean="0">
                <a:solidFill>
                  <a:srgbClr val="184777"/>
                </a:solidFill>
              </a:rPr>
              <a:t>баллов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84777"/>
                </a:solidFill>
              </a:rPr>
              <a:t>Волонтерская </a:t>
            </a:r>
            <a:r>
              <a:rPr lang="ru-RU" sz="2400" dirty="0">
                <a:solidFill>
                  <a:srgbClr val="184777"/>
                </a:solidFill>
              </a:rPr>
              <a:t>(добровольческая) деятельность (если с даты завершения периода осуществления указанной деятельности до дня завершения приема документов и вступительных испытаний прошло не более четырех лет, предъявляется </a:t>
            </a:r>
            <a:r>
              <a:rPr lang="ru-RU" sz="2400" b="1" dirty="0">
                <a:solidFill>
                  <a:srgbClr val="184777"/>
                </a:solidFill>
              </a:rPr>
              <a:t>волонтерская </a:t>
            </a:r>
            <a:r>
              <a:rPr lang="ru-RU" sz="2400" b="1" dirty="0" smtClean="0">
                <a:solidFill>
                  <a:srgbClr val="184777"/>
                </a:solidFill>
              </a:rPr>
              <a:t>книжка, учитывается от определенного количества часов</a:t>
            </a:r>
            <a:r>
              <a:rPr lang="ru-RU" sz="2400" dirty="0" smtClean="0">
                <a:solidFill>
                  <a:srgbClr val="184777"/>
                </a:solidFill>
              </a:rPr>
              <a:t>) </a:t>
            </a:r>
            <a:r>
              <a:rPr lang="ru-RU" sz="2400" dirty="0">
                <a:solidFill>
                  <a:srgbClr val="184777"/>
                </a:solidFill>
              </a:rPr>
              <a:t>– </a:t>
            </a:r>
            <a:r>
              <a:rPr lang="ru-RU" sz="2400" b="1" dirty="0">
                <a:solidFill>
                  <a:srgbClr val="184777"/>
                </a:solidFill>
              </a:rPr>
              <a:t>2 </a:t>
            </a:r>
            <a:r>
              <a:rPr lang="ru-RU" sz="2400" b="1" dirty="0" smtClean="0">
                <a:solidFill>
                  <a:srgbClr val="184777"/>
                </a:solidFill>
              </a:rPr>
              <a:t>балла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84777"/>
                </a:solidFill>
              </a:rPr>
              <a:t>Дипломы </a:t>
            </a:r>
            <a:r>
              <a:rPr lang="ru-RU" sz="2400" b="1" dirty="0" smtClean="0">
                <a:solidFill>
                  <a:srgbClr val="184777"/>
                </a:solidFill>
              </a:rPr>
              <a:t>победителей/призеров перечневых олимпиад</a:t>
            </a:r>
            <a:r>
              <a:rPr lang="ru-RU" sz="2400" dirty="0" smtClean="0">
                <a:solidFill>
                  <a:srgbClr val="184777"/>
                </a:solidFill>
              </a:rPr>
              <a:t> в установленном порядке –  </a:t>
            </a:r>
            <a:r>
              <a:rPr lang="ru-RU" sz="2400" b="1" dirty="0" smtClean="0">
                <a:solidFill>
                  <a:srgbClr val="184777"/>
                </a:solidFill>
              </a:rPr>
              <a:t>до</a:t>
            </a:r>
            <a:r>
              <a:rPr lang="ru-RU" sz="2400" dirty="0" smtClean="0">
                <a:solidFill>
                  <a:srgbClr val="184777"/>
                </a:solidFill>
              </a:rPr>
              <a:t> </a:t>
            </a:r>
            <a:r>
              <a:rPr lang="ru-RU" sz="2400" b="1" dirty="0" smtClean="0">
                <a:solidFill>
                  <a:srgbClr val="184777"/>
                </a:solidFill>
              </a:rPr>
              <a:t>10 баллов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184777"/>
              </a:solidFill>
            </a:endParaRPr>
          </a:p>
        </p:txBody>
      </p:sp>
      <p:sp>
        <p:nvSpPr>
          <p:cNvPr id="17" name="Freeform 9"/>
          <p:cNvSpPr/>
          <p:nvPr/>
        </p:nvSpPr>
        <p:spPr>
          <a:xfrm>
            <a:off x="1010557" y="421196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r="20666"/>
          <a:stretch/>
        </p:blipFill>
        <p:spPr>
          <a:xfrm>
            <a:off x="12139490" y="4780710"/>
            <a:ext cx="3121112" cy="4116993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290" y="8115299"/>
            <a:ext cx="1715853" cy="17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2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788379" y="4846368"/>
            <a:ext cx="4499621" cy="1786936"/>
          </a:xfrm>
          <a:custGeom>
            <a:avLst/>
            <a:gdLst/>
            <a:ahLst/>
            <a:cxnLst/>
            <a:rect l="l" t="t" r="r" b="b"/>
            <a:pathLst>
              <a:path w="8512731" h="1786936">
                <a:moveTo>
                  <a:pt x="0" y="0"/>
                </a:moveTo>
                <a:lnTo>
                  <a:pt x="8512731" y="0"/>
                </a:lnTo>
                <a:lnTo>
                  <a:pt x="8512731" y="1786937"/>
                </a:lnTo>
                <a:lnTo>
                  <a:pt x="0" y="1786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68572" y="4975714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4224" y="9418474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88379" y="-205740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888312" y="3480235"/>
            <a:ext cx="4646621" cy="4700030"/>
            <a:chOff x="0" y="0"/>
            <a:chExt cx="6195495" cy="62667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95441" cy="6266688"/>
            </a:xfrm>
            <a:custGeom>
              <a:avLst/>
              <a:gdLst/>
              <a:ahLst/>
              <a:cxnLst/>
              <a:rect l="l" t="t" r="r" b="b"/>
              <a:pathLst>
                <a:path w="6195441" h="6266688">
                  <a:moveTo>
                    <a:pt x="0" y="0"/>
                  </a:moveTo>
                  <a:lnTo>
                    <a:pt x="6195441" y="0"/>
                  </a:lnTo>
                  <a:lnTo>
                    <a:pt x="6195441" y="6266688"/>
                  </a:lnTo>
                  <a:lnTo>
                    <a:pt x="0" y="626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91974" y="2207197"/>
            <a:ext cx="13638426" cy="755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25E7B"/>
                </a:solidFill>
                <a:effectLst/>
                <a:uLnTx/>
                <a:uFillTx/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Arial Bold"/>
              </a:rPr>
              <a:t>ПРОФОРИЕНТАЦИОННЫЕ МЕРОПРИЯТИЯ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1974" y="3282467"/>
            <a:ext cx="9658350" cy="559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Информация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о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профпробах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олимпиадах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endParaRPr kumimoji="0" lang="ru-RU" sz="3122" b="0" i="0" u="none" strike="noStrike" kern="1200" cap="none" spc="0" normalizeH="0" baseline="0" noProof="0" dirty="0" smtClean="0">
              <a:ln>
                <a:noFill/>
              </a:ln>
              <a:solidFill>
                <a:srgbClr val="1847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2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мастер-классах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подготовительных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курсах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к </a:t>
            </a:r>
            <a:r>
              <a:rPr kumimoji="0" lang="en-US" sz="3122" b="0" i="0" u="none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ЕГЭ</a:t>
            </a:r>
            <a:r>
              <a:rPr kumimoji="0" lang="ru-RU" sz="3122" b="0" i="0" u="none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en-US" sz="3122" b="0" i="0" u="none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проводимых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Университетом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размещена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сайте</a:t>
            </a:r>
            <a:r>
              <a:rPr kumimoji="0" lang="ru-RU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sng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bgu.ru</a:t>
            </a:r>
            <a:r>
              <a:rPr kumimoji="0" lang="en-US" sz="3122" b="0" i="0" u="none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«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Поступающим</a:t>
            </a:r>
            <a:r>
              <a:rPr kumimoji="0" lang="en-US" sz="3122" b="0" i="0" u="none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»</a:t>
            </a:r>
            <a:endParaRPr kumimoji="0" lang="en-US" sz="3122" b="0" i="0" u="none" strike="noStrike" kern="1200" cap="none" spc="0" normalizeH="0" baseline="0" noProof="0" dirty="0">
              <a:ln>
                <a:noFill/>
              </a:ln>
              <a:solidFill>
                <a:srgbClr val="1847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33002" marR="0" lvl="2" indent="-457200" algn="l" defTabSz="914400" rtl="0" eaLnBrk="1" fontAlgn="auto" latinLnBrk="0" hangingPunct="1">
              <a:lnSpc>
                <a:spcPts val="4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+10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баллов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к  </a:t>
            </a:r>
            <a:r>
              <a:rPr kumimoji="0" lang="ru-RU" sz="3122" b="0" i="0" u="none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ЕГЭ/</a:t>
            </a:r>
            <a:r>
              <a:rPr kumimoji="0" lang="en-US" sz="3122" b="0" i="0" u="none" strike="noStrike" kern="1200" cap="none" spc="0" normalizeH="0" baseline="0" noProof="0" dirty="0" smtClean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ВИ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при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поступлении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университет</a:t>
            </a:r>
            <a:endParaRPr kumimoji="0" lang="en-US" sz="3122" b="0" i="0" u="none" strike="noStrike" kern="1200" cap="none" spc="0" normalizeH="0" baseline="0" noProof="0" dirty="0">
              <a:ln>
                <a:noFill/>
              </a:ln>
              <a:solidFill>
                <a:srgbClr val="1847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33002" marR="0" lvl="2" indent="-457200" algn="l" defTabSz="914400" rtl="0" eaLnBrk="1" fontAlgn="auto" latinLnBrk="0" hangingPunct="1">
              <a:lnSpc>
                <a:spcPts val="4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Гранты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бесплатное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обучение</a:t>
            </a:r>
            <a:endParaRPr kumimoji="0" lang="en-US" sz="3122" b="0" i="0" u="none" strike="noStrike" kern="1200" cap="none" spc="0" normalizeH="0" baseline="0" noProof="0" dirty="0">
              <a:ln>
                <a:noFill/>
              </a:ln>
              <a:solidFill>
                <a:srgbClr val="1847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33002" marR="0" lvl="2" indent="-457200" algn="l" defTabSz="914400" rtl="0" eaLnBrk="1" fontAlgn="auto" latinLnBrk="0" hangingPunct="1">
              <a:lnSpc>
                <a:spcPts val="4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11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предметных</a:t>
            </a:r>
            <a:r>
              <a:rPr kumimoji="0" lang="en-US" sz="3122" b="0" i="0" u="none" strike="noStrike" kern="1200" cap="none" spc="0" normalizeH="0" baseline="0" noProof="0" dirty="0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122" b="0" i="0" u="none" strike="noStrike" kern="1200" cap="none" spc="0" normalizeH="0" baseline="0" noProof="0" dirty="0" err="1">
                <a:ln>
                  <a:noFill/>
                </a:ln>
                <a:solidFill>
                  <a:srgbClr val="1847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олимпиад</a:t>
            </a:r>
            <a:endParaRPr kumimoji="0" lang="en-US" sz="3122" b="0" i="0" u="none" strike="noStrike" kern="1200" cap="none" spc="0" normalizeH="0" baseline="0" noProof="0" dirty="0">
              <a:ln>
                <a:noFill/>
              </a:ln>
              <a:solidFill>
                <a:srgbClr val="1847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13703" marR="0" lvl="2" indent="-237901" algn="l" defTabSz="914400" rtl="0" eaLnBrk="1" fontAlgn="auto" latinLnBrk="0" hangingPunct="1">
              <a:lnSpc>
                <a:spcPts val="4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2" b="0" i="0" u="none" strike="noStrike" kern="1200" cap="none" spc="0" normalizeH="0" baseline="0" noProof="0" dirty="0">
              <a:ln>
                <a:noFill/>
              </a:ln>
              <a:solidFill>
                <a:srgbClr val="1847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13703" marR="0" lvl="2" indent="-237901" algn="l" defTabSz="914400" rtl="0" eaLnBrk="1" fontAlgn="auto" latinLnBrk="0" hangingPunct="1">
              <a:lnSpc>
                <a:spcPts val="4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2" b="0" i="0" u="none" strike="noStrike" kern="1200" cap="none" spc="0" normalizeH="0" baseline="0" noProof="0" dirty="0">
              <a:ln>
                <a:noFill/>
              </a:ln>
              <a:solidFill>
                <a:srgbClr val="1847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1974" y="8431638"/>
            <a:ext cx="11988650" cy="84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3" b="1" i="0" u="none" strike="noStrike" kern="1200" cap="none" spc="0" normalizeH="0" baseline="0" noProof="0" dirty="0">
                <a:ln>
                  <a:noFill/>
                </a:ln>
                <a:solidFill>
                  <a:srgbClr val="425E7B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irk-olimp.ru</a:t>
            </a:r>
          </a:p>
        </p:txBody>
      </p:sp>
      <p:sp>
        <p:nvSpPr>
          <p:cNvPr id="14" name="Freeform 9"/>
          <p:cNvSpPr/>
          <p:nvPr/>
        </p:nvSpPr>
        <p:spPr>
          <a:xfrm>
            <a:off x="1010557" y="421196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529" y="8200422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84961" y="267903"/>
            <a:ext cx="1240217" cy="1561679"/>
          </a:xfrm>
          <a:custGeom>
            <a:avLst/>
            <a:gdLst/>
            <a:ahLst/>
            <a:cxnLst/>
            <a:rect l="l" t="t" r="r" b="b"/>
            <a:pathLst>
              <a:path w="1240217" h="1561679">
                <a:moveTo>
                  <a:pt x="0" y="0"/>
                </a:moveTo>
                <a:lnTo>
                  <a:pt x="1240217" y="0"/>
                </a:lnTo>
                <a:lnTo>
                  <a:pt x="1240217" y="1561679"/>
                </a:lnTo>
                <a:lnTo>
                  <a:pt x="0" y="156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957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97292" y="2085592"/>
            <a:ext cx="16693416" cy="1392818"/>
            <a:chOff x="0" y="0"/>
            <a:chExt cx="4165506" cy="3475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5506" cy="347550"/>
            </a:xfrm>
            <a:custGeom>
              <a:avLst/>
              <a:gdLst/>
              <a:ahLst/>
              <a:cxnLst/>
              <a:rect l="l" t="t" r="r" b="b"/>
              <a:pathLst>
                <a:path w="4165506" h="347550">
                  <a:moveTo>
                    <a:pt x="16232" y="0"/>
                  </a:moveTo>
                  <a:lnTo>
                    <a:pt x="4149274" y="0"/>
                  </a:lnTo>
                  <a:cubicBezTo>
                    <a:pt x="4153579" y="0"/>
                    <a:pt x="4157708" y="1710"/>
                    <a:pt x="4160752" y="4754"/>
                  </a:cubicBezTo>
                  <a:cubicBezTo>
                    <a:pt x="4163796" y="7798"/>
                    <a:pt x="4165506" y="11927"/>
                    <a:pt x="4165506" y="16232"/>
                  </a:cubicBezTo>
                  <a:lnTo>
                    <a:pt x="4165506" y="331318"/>
                  </a:lnTo>
                  <a:cubicBezTo>
                    <a:pt x="4165506" y="335623"/>
                    <a:pt x="4163796" y="339751"/>
                    <a:pt x="4160752" y="342795"/>
                  </a:cubicBezTo>
                  <a:cubicBezTo>
                    <a:pt x="4157708" y="345840"/>
                    <a:pt x="4153579" y="347550"/>
                    <a:pt x="4149274" y="347550"/>
                  </a:cubicBezTo>
                  <a:lnTo>
                    <a:pt x="16232" y="347550"/>
                  </a:lnTo>
                  <a:cubicBezTo>
                    <a:pt x="11927" y="347550"/>
                    <a:pt x="7798" y="345840"/>
                    <a:pt x="4754" y="342795"/>
                  </a:cubicBezTo>
                  <a:cubicBezTo>
                    <a:pt x="1710" y="339751"/>
                    <a:pt x="0" y="335623"/>
                    <a:pt x="0" y="331318"/>
                  </a:cubicBezTo>
                  <a:lnTo>
                    <a:pt x="0" y="16232"/>
                  </a:lnTo>
                  <a:cubicBezTo>
                    <a:pt x="0" y="11927"/>
                    <a:pt x="1710" y="7798"/>
                    <a:pt x="4754" y="4754"/>
                  </a:cubicBezTo>
                  <a:cubicBezTo>
                    <a:pt x="7798" y="1710"/>
                    <a:pt x="11927" y="0"/>
                    <a:pt x="16232" y="0"/>
                  </a:cubicBezTo>
                  <a:close/>
                </a:path>
              </a:pathLst>
            </a:custGeom>
            <a:solidFill>
              <a:srgbClr val="034E7B">
                <a:alpha val="1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165506" cy="40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3850163" y="997886"/>
            <a:ext cx="3931496" cy="0"/>
          </a:xfrm>
          <a:prstGeom prst="line">
            <a:avLst/>
          </a:prstGeom>
          <a:ln w="28575" cap="flat">
            <a:solidFill>
              <a:srgbClr val="034E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308907" y="1007630"/>
            <a:ext cx="3931496" cy="0"/>
          </a:xfrm>
          <a:prstGeom prst="line">
            <a:avLst/>
          </a:prstGeom>
          <a:ln w="28575" cap="flat">
            <a:solidFill>
              <a:srgbClr val="034E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734177" y="673597"/>
            <a:ext cx="613408" cy="668068"/>
          </a:xfrm>
          <a:custGeom>
            <a:avLst/>
            <a:gdLst/>
            <a:ahLst/>
            <a:cxnLst/>
            <a:rect l="l" t="t" r="r" b="b"/>
            <a:pathLst>
              <a:path w="613408" h="668068">
                <a:moveTo>
                  <a:pt x="0" y="0"/>
                </a:moveTo>
                <a:lnTo>
                  <a:pt x="613408" y="0"/>
                </a:lnTo>
                <a:lnTo>
                  <a:pt x="613408" y="668067"/>
                </a:lnTo>
                <a:lnTo>
                  <a:pt x="0" y="66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48237" y="521622"/>
            <a:ext cx="595188" cy="668068"/>
          </a:xfrm>
          <a:custGeom>
            <a:avLst/>
            <a:gdLst/>
            <a:ahLst/>
            <a:cxnLst/>
            <a:rect l="l" t="t" r="r" b="b"/>
            <a:pathLst>
              <a:path w="595188" h="668068">
                <a:moveTo>
                  <a:pt x="0" y="0"/>
                </a:moveTo>
                <a:lnTo>
                  <a:pt x="595188" y="0"/>
                </a:lnTo>
                <a:lnTo>
                  <a:pt x="595188" y="668068"/>
                </a:lnTo>
                <a:lnTo>
                  <a:pt x="0" y="668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16260" y="2203531"/>
            <a:ext cx="10369187" cy="73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0"/>
              </a:lnSpc>
              <a:spcBef>
                <a:spcPct val="0"/>
              </a:spcBef>
            </a:pPr>
            <a:r>
              <a:rPr lang="en-US" sz="4378" b="1" dirty="0">
                <a:solidFill>
                  <a:srgbClr val="034E7B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Arial Nova Bold"/>
              </a:rPr>
              <a:t>ИНТЕНСИВ ПО ПОДГОТОВКЕ К ЕГЭ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58917" y="2930769"/>
            <a:ext cx="8483874" cy="39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2894" dirty="0">
                <a:solidFill>
                  <a:srgbClr val="034E7B"/>
                </a:solidFill>
                <a:latin typeface="Arial Nova"/>
                <a:ea typeface="Arial Nova"/>
                <a:cs typeface="Arial Nova"/>
                <a:sym typeface="Arial Nova"/>
              </a:rPr>
              <a:t>БАЙКАЛЬСКОГО ГОСУНИВЕРСИТЕТА</a:t>
            </a:r>
          </a:p>
        </p:txBody>
      </p:sp>
      <p:sp>
        <p:nvSpPr>
          <p:cNvPr id="12" name="Freeform 12"/>
          <p:cNvSpPr/>
          <p:nvPr/>
        </p:nvSpPr>
        <p:spPr>
          <a:xfrm>
            <a:off x="590923" y="4322974"/>
            <a:ext cx="1127166" cy="1127166"/>
          </a:xfrm>
          <a:custGeom>
            <a:avLst/>
            <a:gdLst/>
            <a:ahLst/>
            <a:cxnLst/>
            <a:rect l="l" t="t" r="r" b="b"/>
            <a:pathLst>
              <a:path w="1127166" h="1127166">
                <a:moveTo>
                  <a:pt x="0" y="0"/>
                </a:moveTo>
                <a:lnTo>
                  <a:pt x="1127166" y="0"/>
                </a:lnTo>
                <a:lnTo>
                  <a:pt x="1127166" y="1127167"/>
                </a:lnTo>
                <a:lnTo>
                  <a:pt x="0" y="1127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1993" y="5983557"/>
            <a:ext cx="1127166" cy="1127166"/>
          </a:xfrm>
          <a:custGeom>
            <a:avLst/>
            <a:gdLst/>
            <a:ahLst/>
            <a:cxnLst/>
            <a:rect l="l" t="t" r="r" b="b"/>
            <a:pathLst>
              <a:path w="1127166" h="1127166">
                <a:moveTo>
                  <a:pt x="0" y="0"/>
                </a:moveTo>
                <a:lnTo>
                  <a:pt x="1127166" y="0"/>
                </a:lnTo>
                <a:lnTo>
                  <a:pt x="1127166" y="1127167"/>
                </a:lnTo>
                <a:lnTo>
                  <a:pt x="0" y="1127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35364" y="4308534"/>
            <a:ext cx="1158236" cy="1158236"/>
          </a:xfrm>
          <a:custGeom>
            <a:avLst/>
            <a:gdLst/>
            <a:ahLst/>
            <a:cxnLst/>
            <a:rect l="l" t="t" r="r" b="b"/>
            <a:pathLst>
              <a:path w="1158236" h="1158236">
                <a:moveTo>
                  <a:pt x="0" y="0"/>
                </a:moveTo>
                <a:lnTo>
                  <a:pt x="1158236" y="0"/>
                </a:lnTo>
                <a:lnTo>
                  <a:pt x="1158236" y="1158236"/>
                </a:lnTo>
                <a:lnTo>
                  <a:pt x="0" y="1158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60298" y="5965340"/>
            <a:ext cx="1145383" cy="1145383"/>
          </a:xfrm>
          <a:custGeom>
            <a:avLst/>
            <a:gdLst/>
            <a:ahLst/>
            <a:cxnLst/>
            <a:rect l="l" t="t" r="r" b="b"/>
            <a:pathLst>
              <a:path w="1145383" h="1145383">
                <a:moveTo>
                  <a:pt x="0" y="0"/>
                </a:moveTo>
                <a:lnTo>
                  <a:pt x="1145383" y="0"/>
                </a:lnTo>
                <a:lnTo>
                  <a:pt x="1145383" y="1145384"/>
                </a:lnTo>
                <a:lnTo>
                  <a:pt x="0" y="1145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9661" y="6132917"/>
            <a:ext cx="705541" cy="798452"/>
          </a:xfrm>
          <a:custGeom>
            <a:avLst/>
            <a:gdLst/>
            <a:ahLst/>
            <a:cxnLst/>
            <a:rect l="l" t="t" r="r" b="b"/>
            <a:pathLst>
              <a:path w="705541" h="798452">
                <a:moveTo>
                  <a:pt x="0" y="0"/>
                </a:moveTo>
                <a:lnTo>
                  <a:pt x="705541" y="0"/>
                </a:lnTo>
                <a:lnTo>
                  <a:pt x="705541" y="798452"/>
                </a:lnTo>
                <a:lnTo>
                  <a:pt x="0" y="798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7499" y="4549318"/>
            <a:ext cx="711028" cy="711028"/>
          </a:xfrm>
          <a:custGeom>
            <a:avLst/>
            <a:gdLst/>
            <a:ahLst/>
            <a:cxnLst/>
            <a:rect l="l" t="t" r="r" b="b"/>
            <a:pathLst>
              <a:path w="711028" h="711028">
                <a:moveTo>
                  <a:pt x="0" y="0"/>
                </a:moveTo>
                <a:lnTo>
                  <a:pt x="711028" y="0"/>
                </a:lnTo>
                <a:lnTo>
                  <a:pt x="711028" y="711028"/>
                </a:lnTo>
                <a:lnTo>
                  <a:pt x="0" y="711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19381" y="4451737"/>
            <a:ext cx="790201" cy="807826"/>
          </a:xfrm>
          <a:custGeom>
            <a:avLst/>
            <a:gdLst/>
            <a:ahLst/>
            <a:cxnLst/>
            <a:rect l="l" t="t" r="r" b="b"/>
            <a:pathLst>
              <a:path w="790201" h="807826">
                <a:moveTo>
                  <a:pt x="0" y="0"/>
                </a:moveTo>
                <a:lnTo>
                  <a:pt x="790201" y="0"/>
                </a:lnTo>
                <a:lnTo>
                  <a:pt x="790201" y="807826"/>
                </a:lnTo>
                <a:lnTo>
                  <a:pt x="0" y="807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737865" y="4470256"/>
            <a:ext cx="2016854" cy="308726"/>
            <a:chOff x="0" y="0"/>
            <a:chExt cx="388932" cy="5953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88932" cy="59535"/>
            </a:xfrm>
            <a:custGeom>
              <a:avLst/>
              <a:gdLst/>
              <a:ahLst/>
              <a:cxnLst/>
              <a:rect l="l" t="t" r="r" b="b"/>
              <a:pathLst>
                <a:path w="388932" h="59535">
                  <a:moveTo>
                    <a:pt x="29768" y="0"/>
                  </a:moveTo>
                  <a:lnTo>
                    <a:pt x="359165" y="0"/>
                  </a:lnTo>
                  <a:cubicBezTo>
                    <a:pt x="367059" y="0"/>
                    <a:pt x="374631" y="3136"/>
                    <a:pt x="380213" y="8719"/>
                  </a:cubicBezTo>
                  <a:cubicBezTo>
                    <a:pt x="385796" y="14301"/>
                    <a:pt x="388932" y="21873"/>
                    <a:pt x="388932" y="29768"/>
                  </a:cubicBezTo>
                  <a:lnTo>
                    <a:pt x="388932" y="29768"/>
                  </a:lnTo>
                  <a:cubicBezTo>
                    <a:pt x="388932" y="37662"/>
                    <a:pt x="385796" y="45234"/>
                    <a:pt x="380213" y="50816"/>
                  </a:cubicBezTo>
                  <a:cubicBezTo>
                    <a:pt x="374631" y="56399"/>
                    <a:pt x="367059" y="59535"/>
                    <a:pt x="359165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88932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962835" y="4470256"/>
            <a:ext cx="2451457" cy="308726"/>
            <a:chOff x="0" y="0"/>
            <a:chExt cx="472741" cy="595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2741" cy="59535"/>
            </a:xfrm>
            <a:custGeom>
              <a:avLst/>
              <a:gdLst/>
              <a:ahLst/>
              <a:cxnLst/>
              <a:rect l="l" t="t" r="r" b="b"/>
              <a:pathLst>
                <a:path w="472741" h="59535">
                  <a:moveTo>
                    <a:pt x="25265" y="0"/>
                  </a:moveTo>
                  <a:lnTo>
                    <a:pt x="447477" y="0"/>
                  </a:lnTo>
                  <a:cubicBezTo>
                    <a:pt x="461430" y="0"/>
                    <a:pt x="472741" y="11311"/>
                    <a:pt x="472741" y="25265"/>
                  </a:cubicBezTo>
                  <a:lnTo>
                    <a:pt x="472741" y="34270"/>
                  </a:lnTo>
                  <a:cubicBezTo>
                    <a:pt x="472741" y="40971"/>
                    <a:pt x="470080" y="47397"/>
                    <a:pt x="465342" y="52135"/>
                  </a:cubicBezTo>
                  <a:cubicBezTo>
                    <a:pt x="460603" y="56873"/>
                    <a:pt x="454177" y="59535"/>
                    <a:pt x="447477" y="59535"/>
                  </a:cubicBezTo>
                  <a:lnTo>
                    <a:pt x="25265" y="59535"/>
                  </a:lnTo>
                  <a:cubicBezTo>
                    <a:pt x="18564" y="59535"/>
                    <a:pt x="12138" y="56873"/>
                    <a:pt x="7400" y="52135"/>
                  </a:cubicBezTo>
                  <a:cubicBezTo>
                    <a:pt x="2662" y="47397"/>
                    <a:pt x="0" y="40971"/>
                    <a:pt x="0" y="34270"/>
                  </a:cubicBezTo>
                  <a:lnTo>
                    <a:pt x="0" y="25265"/>
                  </a:lnTo>
                  <a:cubicBezTo>
                    <a:pt x="0" y="18564"/>
                    <a:pt x="2662" y="12138"/>
                    <a:pt x="7400" y="7400"/>
                  </a:cubicBezTo>
                  <a:cubicBezTo>
                    <a:pt x="12138" y="2662"/>
                    <a:pt x="18564" y="0"/>
                    <a:pt x="25265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472741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505078" y="4470256"/>
            <a:ext cx="2138074" cy="308726"/>
            <a:chOff x="0" y="0"/>
            <a:chExt cx="412308" cy="5953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12308" cy="59535"/>
            </a:xfrm>
            <a:custGeom>
              <a:avLst/>
              <a:gdLst/>
              <a:ahLst/>
              <a:cxnLst/>
              <a:rect l="l" t="t" r="r" b="b"/>
              <a:pathLst>
                <a:path w="412308" h="59535">
                  <a:moveTo>
                    <a:pt x="29768" y="0"/>
                  </a:moveTo>
                  <a:lnTo>
                    <a:pt x="382541" y="0"/>
                  </a:lnTo>
                  <a:cubicBezTo>
                    <a:pt x="390436" y="0"/>
                    <a:pt x="398007" y="3136"/>
                    <a:pt x="403590" y="8719"/>
                  </a:cubicBezTo>
                  <a:cubicBezTo>
                    <a:pt x="409172" y="14301"/>
                    <a:pt x="412308" y="21873"/>
                    <a:pt x="412308" y="29768"/>
                  </a:cubicBezTo>
                  <a:lnTo>
                    <a:pt x="412308" y="29768"/>
                  </a:lnTo>
                  <a:cubicBezTo>
                    <a:pt x="412308" y="37662"/>
                    <a:pt x="409172" y="45234"/>
                    <a:pt x="403590" y="50816"/>
                  </a:cubicBezTo>
                  <a:cubicBezTo>
                    <a:pt x="398007" y="56399"/>
                    <a:pt x="390436" y="59535"/>
                    <a:pt x="382541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412308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757726" y="6101333"/>
            <a:ext cx="2016854" cy="308726"/>
            <a:chOff x="0" y="0"/>
            <a:chExt cx="388932" cy="5953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8932" cy="59535"/>
            </a:xfrm>
            <a:custGeom>
              <a:avLst/>
              <a:gdLst/>
              <a:ahLst/>
              <a:cxnLst/>
              <a:rect l="l" t="t" r="r" b="b"/>
              <a:pathLst>
                <a:path w="388932" h="59535">
                  <a:moveTo>
                    <a:pt x="29768" y="0"/>
                  </a:moveTo>
                  <a:lnTo>
                    <a:pt x="359165" y="0"/>
                  </a:lnTo>
                  <a:cubicBezTo>
                    <a:pt x="367059" y="0"/>
                    <a:pt x="374631" y="3136"/>
                    <a:pt x="380213" y="8719"/>
                  </a:cubicBezTo>
                  <a:cubicBezTo>
                    <a:pt x="385796" y="14301"/>
                    <a:pt x="388932" y="21873"/>
                    <a:pt x="388932" y="29768"/>
                  </a:cubicBezTo>
                  <a:lnTo>
                    <a:pt x="388932" y="29768"/>
                  </a:lnTo>
                  <a:cubicBezTo>
                    <a:pt x="388932" y="37662"/>
                    <a:pt x="385796" y="45234"/>
                    <a:pt x="380213" y="50816"/>
                  </a:cubicBezTo>
                  <a:cubicBezTo>
                    <a:pt x="374631" y="56399"/>
                    <a:pt x="367059" y="59535"/>
                    <a:pt x="359165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388932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986715" y="6101333"/>
            <a:ext cx="2451457" cy="308726"/>
            <a:chOff x="0" y="0"/>
            <a:chExt cx="472741" cy="5953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72741" cy="59535"/>
            </a:xfrm>
            <a:custGeom>
              <a:avLst/>
              <a:gdLst/>
              <a:ahLst/>
              <a:cxnLst/>
              <a:rect l="l" t="t" r="r" b="b"/>
              <a:pathLst>
                <a:path w="472741" h="59535">
                  <a:moveTo>
                    <a:pt x="25265" y="0"/>
                  </a:moveTo>
                  <a:lnTo>
                    <a:pt x="447477" y="0"/>
                  </a:lnTo>
                  <a:cubicBezTo>
                    <a:pt x="461430" y="0"/>
                    <a:pt x="472741" y="11311"/>
                    <a:pt x="472741" y="25265"/>
                  </a:cubicBezTo>
                  <a:lnTo>
                    <a:pt x="472741" y="34270"/>
                  </a:lnTo>
                  <a:cubicBezTo>
                    <a:pt x="472741" y="40971"/>
                    <a:pt x="470080" y="47397"/>
                    <a:pt x="465342" y="52135"/>
                  </a:cubicBezTo>
                  <a:cubicBezTo>
                    <a:pt x="460603" y="56873"/>
                    <a:pt x="454177" y="59535"/>
                    <a:pt x="447477" y="59535"/>
                  </a:cubicBezTo>
                  <a:lnTo>
                    <a:pt x="25265" y="59535"/>
                  </a:lnTo>
                  <a:cubicBezTo>
                    <a:pt x="18564" y="59535"/>
                    <a:pt x="12138" y="56873"/>
                    <a:pt x="7400" y="52135"/>
                  </a:cubicBezTo>
                  <a:cubicBezTo>
                    <a:pt x="2662" y="47397"/>
                    <a:pt x="0" y="40971"/>
                    <a:pt x="0" y="34270"/>
                  </a:cubicBezTo>
                  <a:lnTo>
                    <a:pt x="0" y="25265"/>
                  </a:lnTo>
                  <a:cubicBezTo>
                    <a:pt x="0" y="18564"/>
                    <a:pt x="2662" y="12138"/>
                    <a:pt x="7400" y="7400"/>
                  </a:cubicBezTo>
                  <a:cubicBezTo>
                    <a:pt x="12138" y="2662"/>
                    <a:pt x="18564" y="0"/>
                    <a:pt x="25265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472741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524939" y="6101333"/>
            <a:ext cx="2138074" cy="308726"/>
            <a:chOff x="0" y="0"/>
            <a:chExt cx="412308" cy="5953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12308" cy="59535"/>
            </a:xfrm>
            <a:custGeom>
              <a:avLst/>
              <a:gdLst/>
              <a:ahLst/>
              <a:cxnLst/>
              <a:rect l="l" t="t" r="r" b="b"/>
              <a:pathLst>
                <a:path w="412308" h="59535">
                  <a:moveTo>
                    <a:pt x="29768" y="0"/>
                  </a:moveTo>
                  <a:lnTo>
                    <a:pt x="382541" y="0"/>
                  </a:lnTo>
                  <a:cubicBezTo>
                    <a:pt x="390436" y="0"/>
                    <a:pt x="398007" y="3136"/>
                    <a:pt x="403590" y="8719"/>
                  </a:cubicBezTo>
                  <a:cubicBezTo>
                    <a:pt x="409172" y="14301"/>
                    <a:pt x="412308" y="21873"/>
                    <a:pt x="412308" y="29768"/>
                  </a:cubicBezTo>
                  <a:lnTo>
                    <a:pt x="412308" y="29768"/>
                  </a:lnTo>
                  <a:cubicBezTo>
                    <a:pt x="412308" y="37662"/>
                    <a:pt x="409172" y="45234"/>
                    <a:pt x="403590" y="50816"/>
                  </a:cubicBezTo>
                  <a:cubicBezTo>
                    <a:pt x="398007" y="56399"/>
                    <a:pt x="390436" y="59535"/>
                    <a:pt x="382541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412308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5615420" y="4433131"/>
            <a:ext cx="2016854" cy="308726"/>
            <a:chOff x="0" y="0"/>
            <a:chExt cx="388932" cy="5953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8932" cy="59535"/>
            </a:xfrm>
            <a:custGeom>
              <a:avLst/>
              <a:gdLst/>
              <a:ahLst/>
              <a:cxnLst/>
              <a:rect l="l" t="t" r="r" b="b"/>
              <a:pathLst>
                <a:path w="388932" h="59535">
                  <a:moveTo>
                    <a:pt x="29768" y="0"/>
                  </a:moveTo>
                  <a:lnTo>
                    <a:pt x="359165" y="0"/>
                  </a:lnTo>
                  <a:cubicBezTo>
                    <a:pt x="367059" y="0"/>
                    <a:pt x="374631" y="3136"/>
                    <a:pt x="380213" y="8719"/>
                  </a:cubicBezTo>
                  <a:cubicBezTo>
                    <a:pt x="385796" y="14301"/>
                    <a:pt x="388932" y="21873"/>
                    <a:pt x="388932" y="29768"/>
                  </a:cubicBezTo>
                  <a:lnTo>
                    <a:pt x="388932" y="29768"/>
                  </a:lnTo>
                  <a:cubicBezTo>
                    <a:pt x="388932" y="37662"/>
                    <a:pt x="385796" y="45234"/>
                    <a:pt x="380213" y="50816"/>
                  </a:cubicBezTo>
                  <a:cubicBezTo>
                    <a:pt x="374631" y="56399"/>
                    <a:pt x="367059" y="59535"/>
                    <a:pt x="359165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88932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831156" y="4433131"/>
            <a:ext cx="2451457" cy="308726"/>
            <a:chOff x="0" y="0"/>
            <a:chExt cx="472741" cy="5953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72741" cy="59535"/>
            </a:xfrm>
            <a:custGeom>
              <a:avLst/>
              <a:gdLst/>
              <a:ahLst/>
              <a:cxnLst/>
              <a:rect l="l" t="t" r="r" b="b"/>
              <a:pathLst>
                <a:path w="472741" h="59535">
                  <a:moveTo>
                    <a:pt x="29768" y="0"/>
                  </a:moveTo>
                  <a:lnTo>
                    <a:pt x="442974" y="0"/>
                  </a:lnTo>
                  <a:cubicBezTo>
                    <a:pt x="459414" y="0"/>
                    <a:pt x="472741" y="13327"/>
                    <a:pt x="472741" y="29768"/>
                  </a:cubicBezTo>
                  <a:lnTo>
                    <a:pt x="472741" y="29768"/>
                  </a:lnTo>
                  <a:cubicBezTo>
                    <a:pt x="472741" y="37662"/>
                    <a:pt x="469605" y="45234"/>
                    <a:pt x="464023" y="50816"/>
                  </a:cubicBezTo>
                  <a:cubicBezTo>
                    <a:pt x="458440" y="56399"/>
                    <a:pt x="450869" y="59535"/>
                    <a:pt x="442974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472741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82633" y="4433131"/>
            <a:ext cx="2138074" cy="308726"/>
            <a:chOff x="0" y="0"/>
            <a:chExt cx="412308" cy="5953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12308" cy="59535"/>
            </a:xfrm>
            <a:custGeom>
              <a:avLst/>
              <a:gdLst/>
              <a:ahLst/>
              <a:cxnLst/>
              <a:rect l="l" t="t" r="r" b="b"/>
              <a:pathLst>
                <a:path w="412308" h="59535">
                  <a:moveTo>
                    <a:pt x="29768" y="0"/>
                  </a:moveTo>
                  <a:lnTo>
                    <a:pt x="382541" y="0"/>
                  </a:lnTo>
                  <a:cubicBezTo>
                    <a:pt x="390436" y="0"/>
                    <a:pt x="398007" y="3136"/>
                    <a:pt x="403590" y="8719"/>
                  </a:cubicBezTo>
                  <a:cubicBezTo>
                    <a:pt x="409172" y="14301"/>
                    <a:pt x="412308" y="21873"/>
                    <a:pt x="412308" y="29768"/>
                  </a:cubicBezTo>
                  <a:lnTo>
                    <a:pt x="412308" y="29768"/>
                  </a:lnTo>
                  <a:cubicBezTo>
                    <a:pt x="412308" y="37662"/>
                    <a:pt x="409172" y="45234"/>
                    <a:pt x="403590" y="50816"/>
                  </a:cubicBezTo>
                  <a:cubicBezTo>
                    <a:pt x="398007" y="56399"/>
                    <a:pt x="390436" y="59535"/>
                    <a:pt x="382541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412308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5680223" y="6098362"/>
            <a:ext cx="2016854" cy="308726"/>
            <a:chOff x="0" y="0"/>
            <a:chExt cx="388932" cy="5953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88932" cy="59535"/>
            </a:xfrm>
            <a:custGeom>
              <a:avLst/>
              <a:gdLst/>
              <a:ahLst/>
              <a:cxnLst/>
              <a:rect l="l" t="t" r="r" b="b"/>
              <a:pathLst>
                <a:path w="388932" h="59535">
                  <a:moveTo>
                    <a:pt x="29768" y="0"/>
                  </a:moveTo>
                  <a:lnTo>
                    <a:pt x="359165" y="0"/>
                  </a:lnTo>
                  <a:cubicBezTo>
                    <a:pt x="367059" y="0"/>
                    <a:pt x="374631" y="3136"/>
                    <a:pt x="380213" y="8719"/>
                  </a:cubicBezTo>
                  <a:cubicBezTo>
                    <a:pt x="385796" y="14301"/>
                    <a:pt x="388932" y="21873"/>
                    <a:pt x="388932" y="29768"/>
                  </a:cubicBezTo>
                  <a:lnTo>
                    <a:pt x="388932" y="29768"/>
                  </a:lnTo>
                  <a:cubicBezTo>
                    <a:pt x="388932" y="37662"/>
                    <a:pt x="385796" y="45234"/>
                    <a:pt x="380213" y="50816"/>
                  </a:cubicBezTo>
                  <a:cubicBezTo>
                    <a:pt x="374631" y="56399"/>
                    <a:pt x="367059" y="59535"/>
                    <a:pt x="359165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388932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0901885" y="6088919"/>
            <a:ext cx="2451457" cy="308726"/>
            <a:chOff x="0" y="0"/>
            <a:chExt cx="472741" cy="5953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72741" cy="59535"/>
            </a:xfrm>
            <a:custGeom>
              <a:avLst/>
              <a:gdLst/>
              <a:ahLst/>
              <a:cxnLst/>
              <a:rect l="l" t="t" r="r" b="b"/>
              <a:pathLst>
                <a:path w="472741" h="59535">
                  <a:moveTo>
                    <a:pt x="25265" y="0"/>
                  </a:moveTo>
                  <a:lnTo>
                    <a:pt x="447477" y="0"/>
                  </a:lnTo>
                  <a:cubicBezTo>
                    <a:pt x="461430" y="0"/>
                    <a:pt x="472741" y="11311"/>
                    <a:pt x="472741" y="25265"/>
                  </a:cubicBezTo>
                  <a:lnTo>
                    <a:pt x="472741" y="34270"/>
                  </a:lnTo>
                  <a:cubicBezTo>
                    <a:pt x="472741" y="40971"/>
                    <a:pt x="470080" y="47397"/>
                    <a:pt x="465342" y="52135"/>
                  </a:cubicBezTo>
                  <a:cubicBezTo>
                    <a:pt x="460603" y="56873"/>
                    <a:pt x="454177" y="59535"/>
                    <a:pt x="447477" y="59535"/>
                  </a:cubicBezTo>
                  <a:lnTo>
                    <a:pt x="25265" y="59535"/>
                  </a:lnTo>
                  <a:cubicBezTo>
                    <a:pt x="18564" y="59535"/>
                    <a:pt x="12138" y="56873"/>
                    <a:pt x="7400" y="52135"/>
                  </a:cubicBezTo>
                  <a:cubicBezTo>
                    <a:pt x="2662" y="47397"/>
                    <a:pt x="0" y="40971"/>
                    <a:pt x="0" y="34270"/>
                  </a:cubicBezTo>
                  <a:lnTo>
                    <a:pt x="0" y="25265"/>
                  </a:lnTo>
                  <a:cubicBezTo>
                    <a:pt x="0" y="18564"/>
                    <a:pt x="2662" y="12138"/>
                    <a:pt x="7400" y="7400"/>
                  </a:cubicBezTo>
                  <a:cubicBezTo>
                    <a:pt x="12138" y="2662"/>
                    <a:pt x="18564" y="0"/>
                    <a:pt x="25265" y="0"/>
                  </a:cubicBezTo>
                  <a:close/>
                </a:path>
              </a:pathLst>
            </a:custGeom>
            <a:solidFill>
              <a:srgbClr val="034E7B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28575"/>
              <a:ext cx="472741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447436" y="6098362"/>
            <a:ext cx="2138074" cy="308726"/>
            <a:chOff x="0" y="0"/>
            <a:chExt cx="412308" cy="5953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412308" cy="59535"/>
            </a:xfrm>
            <a:custGeom>
              <a:avLst/>
              <a:gdLst/>
              <a:ahLst/>
              <a:cxnLst/>
              <a:rect l="l" t="t" r="r" b="b"/>
              <a:pathLst>
                <a:path w="412308" h="59535">
                  <a:moveTo>
                    <a:pt x="29768" y="0"/>
                  </a:moveTo>
                  <a:lnTo>
                    <a:pt x="382541" y="0"/>
                  </a:lnTo>
                  <a:cubicBezTo>
                    <a:pt x="390436" y="0"/>
                    <a:pt x="398007" y="3136"/>
                    <a:pt x="403590" y="8719"/>
                  </a:cubicBezTo>
                  <a:cubicBezTo>
                    <a:pt x="409172" y="14301"/>
                    <a:pt x="412308" y="21873"/>
                    <a:pt x="412308" y="29768"/>
                  </a:cubicBezTo>
                  <a:lnTo>
                    <a:pt x="412308" y="29768"/>
                  </a:lnTo>
                  <a:cubicBezTo>
                    <a:pt x="412308" y="37662"/>
                    <a:pt x="409172" y="45234"/>
                    <a:pt x="403590" y="50816"/>
                  </a:cubicBezTo>
                  <a:cubicBezTo>
                    <a:pt x="398007" y="56399"/>
                    <a:pt x="390436" y="59535"/>
                    <a:pt x="382541" y="59535"/>
                  </a:cubicBezTo>
                  <a:lnTo>
                    <a:pt x="29768" y="59535"/>
                  </a:lnTo>
                  <a:cubicBezTo>
                    <a:pt x="21873" y="59535"/>
                    <a:pt x="14301" y="56399"/>
                    <a:pt x="8719" y="50816"/>
                  </a:cubicBezTo>
                  <a:cubicBezTo>
                    <a:pt x="3136" y="45234"/>
                    <a:pt x="0" y="37662"/>
                    <a:pt x="0" y="29768"/>
                  </a:cubicBezTo>
                  <a:lnTo>
                    <a:pt x="0" y="29768"/>
                  </a:lnTo>
                  <a:cubicBezTo>
                    <a:pt x="0" y="21873"/>
                    <a:pt x="3136" y="14301"/>
                    <a:pt x="8719" y="8719"/>
                  </a:cubicBezTo>
                  <a:cubicBezTo>
                    <a:pt x="14301" y="3136"/>
                    <a:pt x="21873" y="0"/>
                    <a:pt x="29768" y="0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412308" cy="88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9619381" y="6135428"/>
            <a:ext cx="805208" cy="805208"/>
          </a:xfrm>
          <a:custGeom>
            <a:avLst/>
            <a:gdLst/>
            <a:ahLst/>
            <a:cxnLst/>
            <a:rect l="l" t="t" r="r" b="b"/>
            <a:pathLst>
              <a:path w="805208" h="805208">
                <a:moveTo>
                  <a:pt x="0" y="0"/>
                </a:moveTo>
                <a:lnTo>
                  <a:pt x="805208" y="0"/>
                </a:lnTo>
                <a:lnTo>
                  <a:pt x="805208" y="805208"/>
                </a:lnTo>
                <a:lnTo>
                  <a:pt x="0" y="8052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1447929" y="5690579"/>
            <a:ext cx="67158" cy="13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"/>
              </a:lnSpc>
              <a:spcBef>
                <a:spcPct val="0"/>
              </a:spcBef>
            </a:pPr>
            <a:r>
              <a:rPr lang="en-US" sz="741" b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А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04553" y="6518566"/>
            <a:ext cx="74640" cy="16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0"/>
              </a:lnSpc>
              <a:spcBef>
                <a:spcPct val="0"/>
              </a:spcBef>
            </a:pPr>
            <a:r>
              <a:rPr lang="en-US" sz="872" b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Я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962835" y="4903318"/>
            <a:ext cx="3285787" cy="474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70"/>
              </a:lnSpc>
            </a:pPr>
            <a:r>
              <a:rPr lang="en-US" sz="3307" b="1" dirty="0">
                <a:solidFill>
                  <a:srgbClr val="034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МАТЕМАТИКА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962835" y="6412103"/>
            <a:ext cx="3675965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9"/>
              </a:lnSpc>
              <a:spcBef>
                <a:spcPct val="0"/>
              </a:spcBef>
            </a:pPr>
            <a:r>
              <a:rPr lang="en-US" sz="3307" b="1" dirty="0">
                <a:solidFill>
                  <a:srgbClr val="034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РУССКИЙ ЯЗЫК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001677" y="4457761"/>
            <a:ext cx="2340061" cy="327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01.12.25 – 31.05.26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585627" y="4451738"/>
            <a:ext cx="207738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СР 16:00 – 18:00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058060" y="6081218"/>
            <a:ext cx="230876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01.12.25 – 31.05.26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603075" y="6074964"/>
            <a:ext cx="204719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ПН 16:00 – 18:00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0807276" y="4743901"/>
            <a:ext cx="450892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9"/>
              </a:lnSpc>
              <a:spcBef>
                <a:spcPct val="0"/>
              </a:spcBef>
            </a:pPr>
            <a:r>
              <a:rPr lang="en-US" sz="3307" b="1" dirty="0">
                <a:solidFill>
                  <a:srgbClr val="034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ОБЩЕСТВОЗНАНИЕ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0878005" y="4417742"/>
            <a:ext cx="232056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01.12.25 – 31.05.26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5678315" y="4412210"/>
            <a:ext cx="204867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92"/>
              </a:lnSpc>
              <a:spcBef>
                <a:spcPct val="0"/>
              </a:spcBef>
            </a:pPr>
            <a:r>
              <a:rPr lang="en-US" sz="1922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3 500 Р / МЕСЯЦ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3467241" y="4409734"/>
            <a:ext cx="201340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ЧТ 15:00 – 17:00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0878005" y="6399689"/>
            <a:ext cx="3676195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9"/>
              </a:lnSpc>
              <a:spcBef>
                <a:spcPct val="0"/>
              </a:spcBef>
            </a:pPr>
            <a:r>
              <a:rPr lang="en-US" sz="3307" b="1" dirty="0">
                <a:solidFill>
                  <a:srgbClr val="034E7B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ИНФОРМАТИКА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904753" y="6066126"/>
            <a:ext cx="237233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01.12.25 – 31.05.26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562830" y="6066127"/>
            <a:ext cx="195787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3"/>
              </a:lnSpc>
              <a:spcBef>
                <a:spcPct val="0"/>
              </a:spcBef>
            </a:pPr>
            <a:r>
              <a:rPr lang="en-US" sz="202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ПТ 15:00 –17:00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5719238" y="6069704"/>
            <a:ext cx="207255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92"/>
              </a:lnSpc>
              <a:spcBef>
                <a:spcPct val="0"/>
              </a:spcBef>
            </a:pPr>
            <a:r>
              <a:rPr lang="en-US" sz="1922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3 500 Р / МЕСЯЦ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820622" y="6083531"/>
            <a:ext cx="1953958" cy="350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92"/>
              </a:lnSpc>
              <a:spcBef>
                <a:spcPct val="0"/>
              </a:spcBef>
            </a:pPr>
            <a:r>
              <a:rPr lang="en-US" sz="1922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3 500 Р / МЕСЯЦ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776880" y="4441599"/>
            <a:ext cx="2024687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92"/>
              </a:lnSpc>
              <a:spcBef>
                <a:spcPct val="0"/>
              </a:spcBef>
            </a:pPr>
            <a:r>
              <a:rPr lang="en-US" sz="1922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3 500 Р / МЕСЯЦ</a:t>
            </a:r>
          </a:p>
        </p:txBody>
      </p:sp>
      <p:grpSp>
        <p:nvGrpSpPr>
          <p:cNvPr id="74" name="Group 74"/>
          <p:cNvGrpSpPr/>
          <p:nvPr/>
        </p:nvGrpSpPr>
        <p:grpSpPr>
          <a:xfrm>
            <a:off x="11714178" y="8926570"/>
            <a:ext cx="822135" cy="822135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436F"/>
            </a:solidFill>
            <a:ln cap="sq">
              <a:noFill/>
              <a:prstDash val="solid"/>
              <a:miter/>
            </a:ln>
          </p:spPr>
        </p:sp>
        <p:sp>
          <p:nvSpPr>
            <p:cNvPr id="76" name="TextBox 7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6019" tIns="36019" rIns="36019" bIns="36019" rtlCol="0" anchor="ctr"/>
            <a:lstStyle/>
            <a:p>
              <a:pPr algn="ctr">
                <a:lnSpc>
                  <a:spcPts val="297"/>
                </a:lnSpc>
              </a:pPr>
              <a:endParaRPr/>
            </a:p>
          </p:txBody>
        </p:sp>
      </p:grpSp>
      <p:grpSp>
        <p:nvGrpSpPr>
          <p:cNvPr id="77" name="Group 77"/>
          <p:cNvGrpSpPr>
            <a:grpSpLocks noChangeAspect="1"/>
          </p:cNvGrpSpPr>
          <p:nvPr/>
        </p:nvGrpSpPr>
        <p:grpSpPr>
          <a:xfrm>
            <a:off x="11926266" y="9094791"/>
            <a:ext cx="422110" cy="459408"/>
            <a:chOff x="0" y="0"/>
            <a:chExt cx="173990" cy="189357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173863" cy="189357"/>
            </a:xfrm>
            <a:custGeom>
              <a:avLst/>
              <a:gdLst/>
              <a:ahLst/>
              <a:cxnLst/>
              <a:rect l="l" t="t" r="r" b="b"/>
              <a:pathLst>
                <a:path w="173863" h="189357">
                  <a:moveTo>
                    <a:pt x="65278" y="55626"/>
                  </a:moveTo>
                  <a:cubicBezTo>
                    <a:pt x="75565" y="43561"/>
                    <a:pt x="64389" y="27813"/>
                    <a:pt x="57404" y="17018"/>
                  </a:cubicBezTo>
                  <a:cubicBezTo>
                    <a:pt x="53467" y="10795"/>
                    <a:pt x="47752" y="1905"/>
                    <a:pt x="39624" y="889"/>
                  </a:cubicBezTo>
                  <a:cubicBezTo>
                    <a:pt x="32004" y="0"/>
                    <a:pt x="25019" y="8509"/>
                    <a:pt x="19939" y="13208"/>
                  </a:cubicBezTo>
                  <a:cubicBezTo>
                    <a:pt x="7747" y="24384"/>
                    <a:pt x="889" y="38862"/>
                    <a:pt x="127" y="55372"/>
                  </a:cubicBezTo>
                  <a:cubicBezTo>
                    <a:pt x="254" y="57277"/>
                    <a:pt x="254" y="60325"/>
                    <a:pt x="0" y="57531"/>
                  </a:cubicBezTo>
                  <a:cubicBezTo>
                    <a:pt x="1270" y="67437"/>
                    <a:pt x="2286" y="76835"/>
                    <a:pt x="5842" y="86233"/>
                  </a:cubicBezTo>
                  <a:cubicBezTo>
                    <a:pt x="9017" y="95123"/>
                    <a:pt x="13462" y="103251"/>
                    <a:pt x="18542" y="111125"/>
                  </a:cubicBezTo>
                  <a:cubicBezTo>
                    <a:pt x="29464" y="127635"/>
                    <a:pt x="42164" y="143637"/>
                    <a:pt x="57150" y="156845"/>
                  </a:cubicBezTo>
                  <a:cubicBezTo>
                    <a:pt x="71755" y="169799"/>
                    <a:pt x="88265" y="181483"/>
                    <a:pt x="107696" y="185674"/>
                  </a:cubicBezTo>
                  <a:cubicBezTo>
                    <a:pt x="125984" y="189357"/>
                    <a:pt x="143891" y="185547"/>
                    <a:pt x="158242" y="173609"/>
                  </a:cubicBezTo>
                  <a:cubicBezTo>
                    <a:pt x="163449" y="169291"/>
                    <a:pt x="173101" y="163195"/>
                    <a:pt x="173482" y="155702"/>
                  </a:cubicBezTo>
                  <a:cubicBezTo>
                    <a:pt x="173863" y="148209"/>
                    <a:pt x="167894" y="142240"/>
                    <a:pt x="162814" y="137795"/>
                  </a:cubicBezTo>
                  <a:cubicBezTo>
                    <a:pt x="151892" y="128016"/>
                    <a:pt x="135890" y="111887"/>
                    <a:pt x="121158" y="123698"/>
                  </a:cubicBezTo>
                  <a:cubicBezTo>
                    <a:pt x="115443" y="128397"/>
                    <a:pt x="109347" y="137160"/>
                    <a:pt x="101600" y="138430"/>
                  </a:cubicBezTo>
                  <a:cubicBezTo>
                    <a:pt x="93853" y="139700"/>
                    <a:pt x="86487" y="134112"/>
                    <a:pt x="81026" y="129667"/>
                  </a:cubicBezTo>
                  <a:cubicBezTo>
                    <a:pt x="68707" y="119634"/>
                    <a:pt x="56515" y="105918"/>
                    <a:pt x="49276" y="91567"/>
                  </a:cubicBezTo>
                  <a:cubicBezTo>
                    <a:pt x="46228" y="85217"/>
                    <a:pt x="43434" y="76962"/>
                    <a:pt x="48006" y="70612"/>
                  </a:cubicBezTo>
                  <a:cubicBezTo>
                    <a:pt x="52578" y="64389"/>
                    <a:pt x="60325" y="61468"/>
                    <a:pt x="65278" y="55499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9" name="Group 79"/>
          <p:cNvGrpSpPr/>
          <p:nvPr/>
        </p:nvGrpSpPr>
        <p:grpSpPr>
          <a:xfrm>
            <a:off x="7716806" y="8962480"/>
            <a:ext cx="822135" cy="822135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4E7B"/>
            </a:solidFill>
            <a:ln cap="sq">
              <a:noFill/>
              <a:prstDash val="solid"/>
              <a:miter/>
            </a:ln>
          </p:spPr>
        </p:sp>
        <p:sp>
          <p:nvSpPr>
            <p:cNvPr id="81" name="TextBox 8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6019" tIns="36019" rIns="36019" bIns="36019" rtlCol="0" anchor="ctr"/>
            <a:lstStyle/>
            <a:p>
              <a:pPr algn="ctr">
                <a:lnSpc>
                  <a:spcPts val="297"/>
                </a:lnSpc>
              </a:pPr>
              <a:endParaRPr/>
            </a:p>
          </p:txBody>
        </p:sp>
      </p:grpSp>
      <p:grpSp>
        <p:nvGrpSpPr>
          <p:cNvPr id="82" name="Group 82"/>
          <p:cNvGrpSpPr>
            <a:grpSpLocks noChangeAspect="1"/>
          </p:cNvGrpSpPr>
          <p:nvPr/>
        </p:nvGrpSpPr>
        <p:grpSpPr>
          <a:xfrm>
            <a:off x="7904744" y="9198256"/>
            <a:ext cx="446259" cy="350582"/>
            <a:chOff x="0" y="0"/>
            <a:chExt cx="170688" cy="134087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70688" cy="134112"/>
            </a:xfrm>
            <a:custGeom>
              <a:avLst/>
              <a:gdLst/>
              <a:ahLst/>
              <a:cxnLst/>
              <a:rect l="l" t="t" r="r" b="b"/>
              <a:pathLst>
                <a:path w="170688" h="134112">
                  <a:moveTo>
                    <a:pt x="16383" y="41275"/>
                  </a:moveTo>
                  <a:cubicBezTo>
                    <a:pt x="18542" y="42799"/>
                    <a:pt x="25019" y="47371"/>
                    <a:pt x="35941" y="54864"/>
                  </a:cubicBezTo>
                  <a:cubicBezTo>
                    <a:pt x="41783" y="58928"/>
                    <a:pt x="46863" y="62484"/>
                    <a:pt x="51308" y="65532"/>
                  </a:cubicBezTo>
                  <a:cubicBezTo>
                    <a:pt x="54991" y="68199"/>
                    <a:pt x="58293" y="70358"/>
                    <a:pt x="60960" y="72263"/>
                  </a:cubicBezTo>
                  <a:cubicBezTo>
                    <a:pt x="61214" y="72517"/>
                    <a:pt x="61722" y="72771"/>
                    <a:pt x="62357" y="73279"/>
                  </a:cubicBezTo>
                  <a:cubicBezTo>
                    <a:pt x="62992" y="73787"/>
                    <a:pt x="63881" y="74422"/>
                    <a:pt x="65024" y="75184"/>
                  </a:cubicBezTo>
                  <a:cubicBezTo>
                    <a:pt x="67056" y="76708"/>
                    <a:pt x="68834" y="77851"/>
                    <a:pt x="70104" y="78867"/>
                  </a:cubicBezTo>
                  <a:cubicBezTo>
                    <a:pt x="71374" y="79883"/>
                    <a:pt x="73152" y="80772"/>
                    <a:pt x="75057" y="81915"/>
                  </a:cubicBezTo>
                  <a:cubicBezTo>
                    <a:pt x="76962" y="83058"/>
                    <a:pt x="78867" y="83947"/>
                    <a:pt x="80518" y="84455"/>
                  </a:cubicBezTo>
                  <a:cubicBezTo>
                    <a:pt x="82169" y="84963"/>
                    <a:pt x="83820" y="85344"/>
                    <a:pt x="85217" y="85344"/>
                  </a:cubicBezTo>
                  <a:lnTo>
                    <a:pt x="85471" y="85344"/>
                  </a:lnTo>
                  <a:cubicBezTo>
                    <a:pt x="86868" y="85344"/>
                    <a:pt x="88519" y="85090"/>
                    <a:pt x="90170" y="84455"/>
                  </a:cubicBezTo>
                  <a:cubicBezTo>
                    <a:pt x="91821" y="83820"/>
                    <a:pt x="93726" y="83058"/>
                    <a:pt x="95631" y="81915"/>
                  </a:cubicBezTo>
                  <a:cubicBezTo>
                    <a:pt x="97536" y="80772"/>
                    <a:pt x="99187" y="79756"/>
                    <a:pt x="100584" y="78867"/>
                  </a:cubicBezTo>
                  <a:cubicBezTo>
                    <a:pt x="101981" y="77978"/>
                    <a:pt x="103632" y="76708"/>
                    <a:pt x="105791" y="75184"/>
                  </a:cubicBezTo>
                  <a:cubicBezTo>
                    <a:pt x="106807" y="74422"/>
                    <a:pt x="107696" y="73787"/>
                    <a:pt x="108458" y="73279"/>
                  </a:cubicBezTo>
                  <a:cubicBezTo>
                    <a:pt x="109220" y="72771"/>
                    <a:pt x="109601" y="72517"/>
                    <a:pt x="109855" y="72263"/>
                  </a:cubicBezTo>
                  <a:cubicBezTo>
                    <a:pt x="111887" y="70866"/>
                    <a:pt x="115189" y="68580"/>
                    <a:pt x="119507" y="65532"/>
                  </a:cubicBezTo>
                  <a:cubicBezTo>
                    <a:pt x="127381" y="60071"/>
                    <a:pt x="139065" y="51943"/>
                    <a:pt x="154432" y="41275"/>
                  </a:cubicBezTo>
                  <a:cubicBezTo>
                    <a:pt x="159004" y="37973"/>
                    <a:pt x="162941" y="34163"/>
                    <a:pt x="165989" y="29591"/>
                  </a:cubicBezTo>
                  <a:cubicBezTo>
                    <a:pt x="169037" y="25019"/>
                    <a:pt x="170688" y="20193"/>
                    <a:pt x="170688" y="15240"/>
                  </a:cubicBezTo>
                  <a:cubicBezTo>
                    <a:pt x="170688" y="11049"/>
                    <a:pt x="169164" y="7493"/>
                    <a:pt x="166116" y="4445"/>
                  </a:cubicBezTo>
                  <a:cubicBezTo>
                    <a:pt x="163068" y="1397"/>
                    <a:pt x="159639" y="0"/>
                    <a:pt x="155448" y="0"/>
                  </a:cubicBezTo>
                  <a:lnTo>
                    <a:pt x="15240" y="0"/>
                  </a:lnTo>
                  <a:cubicBezTo>
                    <a:pt x="10414" y="0"/>
                    <a:pt x="6604" y="1651"/>
                    <a:pt x="3937" y="4953"/>
                  </a:cubicBezTo>
                  <a:cubicBezTo>
                    <a:pt x="1270" y="8255"/>
                    <a:pt x="0" y="12319"/>
                    <a:pt x="0" y="17272"/>
                  </a:cubicBezTo>
                  <a:cubicBezTo>
                    <a:pt x="0" y="21209"/>
                    <a:pt x="1778" y="25654"/>
                    <a:pt x="5207" y="30226"/>
                  </a:cubicBezTo>
                  <a:cubicBezTo>
                    <a:pt x="8636" y="34798"/>
                    <a:pt x="12446" y="38608"/>
                    <a:pt x="16383" y="41275"/>
                  </a:cubicBezTo>
                  <a:moveTo>
                    <a:pt x="128016" y="74168"/>
                  </a:moveTo>
                  <a:lnTo>
                    <a:pt x="170688" y="116840"/>
                  </a:lnTo>
                  <a:lnTo>
                    <a:pt x="170688" y="43180"/>
                  </a:lnTo>
                  <a:cubicBezTo>
                    <a:pt x="167894" y="46228"/>
                    <a:pt x="164719" y="49022"/>
                    <a:pt x="161163" y="51435"/>
                  </a:cubicBezTo>
                  <a:cubicBezTo>
                    <a:pt x="148209" y="60198"/>
                    <a:pt x="137160" y="67818"/>
                    <a:pt x="128016" y="74168"/>
                  </a:cubicBezTo>
                  <a:moveTo>
                    <a:pt x="9652" y="51562"/>
                  </a:moveTo>
                  <a:cubicBezTo>
                    <a:pt x="5969" y="49149"/>
                    <a:pt x="2794" y="46355"/>
                    <a:pt x="0" y="43180"/>
                  </a:cubicBezTo>
                  <a:lnTo>
                    <a:pt x="0" y="116840"/>
                  </a:lnTo>
                  <a:lnTo>
                    <a:pt x="42672" y="74168"/>
                  </a:lnTo>
                  <a:cubicBezTo>
                    <a:pt x="34036" y="68199"/>
                    <a:pt x="23114" y="60706"/>
                    <a:pt x="9652" y="51562"/>
                  </a:cubicBezTo>
                  <a:moveTo>
                    <a:pt x="113792" y="84455"/>
                  </a:moveTo>
                  <a:cubicBezTo>
                    <a:pt x="110109" y="87122"/>
                    <a:pt x="107188" y="89154"/>
                    <a:pt x="105029" y="90678"/>
                  </a:cubicBezTo>
                  <a:cubicBezTo>
                    <a:pt x="102870" y="92202"/>
                    <a:pt x="99822" y="93726"/>
                    <a:pt x="96012" y="95250"/>
                  </a:cubicBezTo>
                  <a:cubicBezTo>
                    <a:pt x="92202" y="96774"/>
                    <a:pt x="88773" y="97536"/>
                    <a:pt x="85598" y="97536"/>
                  </a:cubicBezTo>
                  <a:lnTo>
                    <a:pt x="85217" y="97536"/>
                  </a:lnTo>
                  <a:cubicBezTo>
                    <a:pt x="81915" y="97536"/>
                    <a:pt x="78486" y="96774"/>
                    <a:pt x="74803" y="95250"/>
                  </a:cubicBezTo>
                  <a:cubicBezTo>
                    <a:pt x="71120" y="93726"/>
                    <a:pt x="68072" y="92202"/>
                    <a:pt x="65786" y="90678"/>
                  </a:cubicBezTo>
                  <a:cubicBezTo>
                    <a:pt x="63500" y="89154"/>
                    <a:pt x="60579" y="87122"/>
                    <a:pt x="57023" y="84455"/>
                  </a:cubicBezTo>
                  <a:cubicBezTo>
                    <a:pt x="56007" y="83693"/>
                    <a:pt x="54864" y="82931"/>
                    <a:pt x="53721" y="82042"/>
                  </a:cubicBezTo>
                  <a:lnTo>
                    <a:pt x="5207" y="130302"/>
                  </a:lnTo>
                  <a:cubicBezTo>
                    <a:pt x="8001" y="132842"/>
                    <a:pt x="11303" y="134112"/>
                    <a:pt x="15240" y="134112"/>
                  </a:cubicBezTo>
                  <a:lnTo>
                    <a:pt x="155448" y="134112"/>
                  </a:lnTo>
                  <a:cubicBezTo>
                    <a:pt x="159258" y="134112"/>
                    <a:pt x="162560" y="132842"/>
                    <a:pt x="165481" y="130302"/>
                  </a:cubicBezTo>
                  <a:lnTo>
                    <a:pt x="117094" y="81915"/>
                  </a:lnTo>
                  <a:cubicBezTo>
                    <a:pt x="115951" y="82804"/>
                    <a:pt x="114808" y="83566"/>
                    <a:pt x="113792" y="84328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4" name="Group 84"/>
          <p:cNvGrpSpPr/>
          <p:nvPr/>
        </p:nvGrpSpPr>
        <p:grpSpPr>
          <a:xfrm>
            <a:off x="2060918" y="8945379"/>
            <a:ext cx="820426" cy="820426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4E7B"/>
            </a:solidFill>
            <a:ln cap="sq">
              <a:noFill/>
              <a:prstDash val="solid"/>
              <a:miter/>
            </a:ln>
          </p:spPr>
        </p:sp>
        <p:sp>
          <p:nvSpPr>
            <p:cNvPr id="86" name="TextBox 8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6019" tIns="36019" rIns="36019" bIns="36019" rtlCol="0" anchor="ctr"/>
            <a:lstStyle/>
            <a:p>
              <a:pPr algn="ctr">
                <a:lnSpc>
                  <a:spcPts val="297"/>
                </a:lnSpc>
              </a:pPr>
              <a:endParaRPr/>
            </a:p>
          </p:txBody>
        </p:sp>
      </p:grpSp>
      <p:grpSp>
        <p:nvGrpSpPr>
          <p:cNvPr id="87" name="Group 87"/>
          <p:cNvGrpSpPr>
            <a:grpSpLocks noChangeAspect="1"/>
          </p:cNvGrpSpPr>
          <p:nvPr/>
        </p:nvGrpSpPr>
        <p:grpSpPr>
          <a:xfrm>
            <a:off x="2307506" y="9093747"/>
            <a:ext cx="337927" cy="540777"/>
            <a:chOff x="0" y="0"/>
            <a:chExt cx="150368" cy="240614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150368" cy="240538"/>
            </a:xfrm>
            <a:custGeom>
              <a:avLst/>
              <a:gdLst/>
              <a:ahLst/>
              <a:cxnLst/>
              <a:rect l="l" t="t" r="r" b="b"/>
              <a:pathLst>
                <a:path w="150368" h="240538">
                  <a:moveTo>
                    <a:pt x="45212" y="75184"/>
                  </a:moveTo>
                  <a:cubicBezTo>
                    <a:pt x="45212" y="58547"/>
                    <a:pt x="58674" y="45085"/>
                    <a:pt x="75311" y="45085"/>
                  </a:cubicBezTo>
                  <a:cubicBezTo>
                    <a:pt x="91948" y="45085"/>
                    <a:pt x="105283" y="58547"/>
                    <a:pt x="105283" y="75184"/>
                  </a:cubicBezTo>
                  <a:cubicBezTo>
                    <a:pt x="105283" y="91694"/>
                    <a:pt x="91948" y="105283"/>
                    <a:pt x="75184" y="105283"/>
                  </a:cubicBezTo>
                  <a:cubicBezTo>
                    <a:pt x="58420" y="105283"/>
                    <a:pt x="45212" y="91694"/>
                    <a:pt x="45212" y="75184"/>
                  </a:cubicBezTo>
                  <a:moveTo>
                    <a:pt x="0" y="75184"/>
                  </a:moveTo>
                  <a:cubicBezTo>
                    <a:pt x="0" y="146558"/>
                    <a:pt x="63881" y="161671"/>
                    <a:pt x="75184" y="240538"/>
                  </a:cubicBezTo>
                  <a:cubicBezTo>
                    <a:pt x="86360" y="161544"/>
                    <a:pt x="150368" y="146558"/>
                    <a:pt x="150368" y="75184"/>
                  </a:cubicBezTo>
                  <a:cubicBezTo>
                    <a:pt x="150368" y="33655"/>
                    <a:pt x="116713" y="0"/>
                    <a:pt x="75184" y="0"/>
                  </a:cubicBezTo>
                  <a:cubicBezTo>
                    <a:pt x="33655" y="0"/>
                    <a:pt x="0" y="33655"/>
                    <a:pt x="0" y="75184"/>
                  </a:cubicBezTo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id="89" name="TextBox 89"/>
          <p:cNvSpPr txBox="1"/>
          <p:nvPr/>
        </p:nvSpPr>
        <p:spPr>
          <a:xfrm>
            <a:off x="12730287" y="9222140"/>
            <a:ext cx="3611588" cy="37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7"/>
              </a:lnSpc>
            </a:pPr>
            <a:r>
              <a:rPr lang="en-US" sz="3073" b="1" dirty="0">
                <a:solidFill>
                  <a:srgbClr val="164575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+7 (3952) 5-0000-5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8763466" y="9170023"/>
            <a:ext cx="2753516" cy="37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7"/>
              </a:lnSpc>
            </a:pPr>
            <a:r>
              <a:rPr lang="en-US" sz="3073" b="1" dirty="0">
                <a:solidFill>
                  <a:srgbClr val="164575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priem@bgu.ru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114393" y="9112797"/>
            <a:ext cx="4497187" cy="44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4"/>
              </a:lnSpc>
            </a:pPr>
            <a:r>
              <a:rPr lang="en-US" sz="3067" b="1" dirty="0" err="1">
                <a:solidFill>
                  <a:srgbClr val="164575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ул</a:t>
            </a:r>
            <a:r>
              <a:rPr lang="en-US" sz="3067" b="1" dirty="0">
                <a:solidFill>
                  <a:srgbClr val="164575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3067" b="1" dirty="0" err="1">
                <a:solidFill>
                  <a:srgbClr val="164575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Ленина</a:t>
            </a:r>
            <a:r>
              <a:rPr lang="en-US" sz="3067" b="1" dirty="0">
                <a:solidFill>
                  <a:srgbClr val="164575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, 11, к. 4-102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1143013" y="7651673"/>
            <a:ext cx="1607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34E7B"/>
                </a:solidFill>
              </a:rPr>
              <a:t>Наши курсы </a:t>
            </a:r>
            <a:r>
              <a:rPr lang="ru-RU" sz="2800" b="1" dirty="0">
                <a:solidFill>
                  <a:srgbClr val="034E7B"/>
                </a:solidFill>
              </a:rPr>
              <a:t>— твой лифт </a:t>
            </a:r>
            <a:r>
              <a:rPr lang="ru-RU" sz="2800" b="1" dirty="0" smtClean="0">
                <a:solidFill>
                  <a:srgbClr val="034E7B"/>
                </a:solidFill>
              </a:rPr>
              <a:t>к высоким баллам! Без </a:t>
            </a:r>
            <a:r>
              <a:rPr lang="ru-RU" sz="2800" b="1" dirty="0">
                <a:solidFill>
                  <a:srgbClr val="034E7B"/>
                </a:solidFill>
              </a:rPr>
              <a:t>скучных лекций — только чёткий алгоритм.</a:t>
            </a:r>
          </a:p>
          <a:p>
            <a:pPr algn="ctr"/>
            <a:r>
              <a:rPr lang="ru-RU" sz="2800" b="1" dirty="0" smtClean="0">
                <a:solidFill>
                  <a:srgbClr val="034E7B"/>
                </a:solidFill>
              </a:rPr>
              <a:t>Записывайся на интенсив и </a:t>
            </a:r>
            <a:r>
              <a:rPr lang="ru-RU" sz="2800" b="1" dirty="0">
                <a:solidFill>
                  <a:srgbClr val="034E7B"/>
                </a:solidFill>
              </a:rPr>
              <a:t>добейся </a:t>
            </a:r>
            <a:r>
              <a:rPr lang="ru-RU" sz="2800" b="1" dirty="0" smtClean="0">
                <a:solidFill>
                  <a:srgbClr val="034E7B"/>
                </a:solidFill>
              </a:rPr>
              <a:t>результата:</a:t>
            </a:r>
            <a:endParaRPr lang="ru-RU" sz="2800" b="1" dirty="0">
              <a:solidFill>
                <a:srgbClr val="034E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18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663047" y="285296"/>
            <a:ext cx="1050878" cy="21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4" b="1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598494"/>
              </p:ext>
            </p:extLst>
          </p:nvPr>
        </p:nvGraphicFramePr>
        <p:xfrm>
          <a:off x="-4763" y="24452"/>
          <a:ext cx="18292763" cy="103689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469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2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3378">
                <a:tc rowSpan="2">
                  <a:txBody>
                    <a:bodyPr/>
                    <a:lstStyle/>
                    <a:p>
                      <a:pPr algn="ctr">
                        <a:lnSpc>
                          <a:spcPts val="2483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Специальности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колледжа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БГУ (СПО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endParaRPr lang="ru-RU" sz="2400" b="1" dirty="0" smtClean="0">
                        <a:solidFill>
                          <a:schemeClr val="tx2"/>
                        </a:solidFill>
                        <a:sym typeface="Arial Bold"/>
                      </a:endParaRPr>
                    </a:p>
                  </a:txBody>
                  <a:tcPr marL="68580" marR="68580" marT="68580" marB="6858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483"/>
                        </a:lnSpc>
                        <a:defRPr/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sym typeface="Arial Bold"/>
                        </a:rPr>
                        <a:t>Очная</a:t>
                      </a:r>
                      <a:endParaRPr lang="ru-RU" sz="2400" b="1" dirty="0" smtClean="0">
                        <a:solidFill>
                          <a:schemeClr val="tx2"/>
                        </a:solidFill>
                        <a:sym typeface="Arial Bold"/>
                      </a:endParaRPr>
                    </a:p>
                  </a:txBody>
                  <a:tcPr marL="68580" marR="68580" marT="68580" marB="6858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83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Очная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83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Заочная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645">
                <a:tc vMerge="1">
                  <a:txBody>
                    <a:bodyPr/>
                    <a:lstStyle/>
                    <a:p>
                      <a:pPr algn="ctr">
                        <a:lnSpc>
                          <a:spcPts val="2483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Специальности колледжа БГУ (СПО)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Бюджетные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места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Arial Bold"/>
                        <a:ea typeface="Arial Bold"/>
                        <a:cs typeface="Arial Bold"/>
                        <a:sym typeface="Arial Bold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Места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по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договорам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Места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по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sym typeface="Arial Bold"/>
                        </a:rPr>
                        <a:t>договорам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7091">
                <a:tc>
                  <a:txBody>
                    <a:bodyPr/>
                    <a:lstStyle/>
                    <a:p>
                      <a:pPr algn="l">
                        <a:lnSpc>
                          <a:spcPts val="2621"/>
                        </a:lnSpc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Информационные системы и программирование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(9/11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25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(9)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5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en-US" sz="2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920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Землеустройство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(9/11)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25 (9)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119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63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(9/11)</a:t>
                      </a:r>
                      <a:endParaRPr lang="en-US" sz="2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560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Лесное и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лесопарковое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хозяйство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(9/11)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30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(9)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119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-</a:t>
                      </a:r>
                      <a:endParaRPr lang="en-US" sz="2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656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Экономика и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бухгалтерский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учет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по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отраслям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) (9/11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+ Профессионалитет (9)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100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63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(9/11)</a:t>
                      </a:r>
                      <a:endParaRPr lang="en-US" sz="2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9220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Финансы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9/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11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25 (9)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119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-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656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Банковское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дело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(9/11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+ Профессионалитет (9)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119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en-US" sz="2400" b="1">
                          <a:solidFill>
                            <a:schemeClr val="tx2"/>
                          </a:solidFill>
                          <a:sym typeface="Arial Bold"/>
                        </a:rPr>
                        <a:t>-</a:t>
                      </a:r>
                      <a:endParaRPr lang="en-US" sz="2400" b="1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260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Торговое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дело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(9/11)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25 (9)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119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63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(9/11)</a:t>
                      </a:r>
                      <a:endParaRPr lang="en-US" sz="2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87656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Юриспруденция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(9/11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+</a:t>
                      </a:r>
                      <a:r>
                        <a:rPr lang="ru-RU" sz="2400" baseline="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Профессионалитет 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(9)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125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63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(9/11)</a:t>
                      </a:r>
                      <a:endParaRPr lang="en-US" sz="2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810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Туризм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и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гостеприимство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(9/11)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15 (9)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119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63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000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(9/11)</a:t>
                      </a:r>
                      <a:endParaRPr lang="en-US" sz="24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10096">
                <a:tc>
                  <a:txBody>
                    <a:bodyPr/>
                    <a:lstStyle/>
                    <a:p>
                      <a:pPr algn="l">
                        <a:lnSpc>
                          <a:spcPts val="2483"/>
                        </a:lnSpc>
                        <a:defRPr/>
                      </a:pP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Документационное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обеспечение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управления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и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  <a:sym typeface="Arial Bold"/>
                        </a:rPr>
                        <a:t>архивоведение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  <a:sym typeface="Arial Bold"/>
                        </a:rPr>
                        <a:t> (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9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/11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)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+ Профессионалитет (9)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25</a:t>
                      </a:r>
                      <a:r>
                        <a:rPr lang="ru-RU" sz="2400" b="1" baseline="0" dirty="0" smtClean="0">
                          <a:solidFill>
                            <a:schemeClr val="tx2"/>
                          </a:solidFill>
                        </a:rPr>
                        <a:t> (9)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98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sym typeface="Arial Bold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000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60"/>
                        </a:lnSpc>
                        <a:defRPr/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sym typeface="Arial Bold"/>
                        </a:rPr>
                        <a:t>-</a:t>
                      </a:r>
                      <a:endParaRPr lang="en-US" sz="24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540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1028700" y="795031"/>
            <a:ext cx="1059455" cy="1352505"/>
          </a:xfrm>
          <a:custGeom>
            <a:avLst/>
            <a:gdLst/>
            <a:ahLst/>
            <a:cxnLst/>
            <a:rect l="l" t="t" r="r" b="b"/>
            <a:pathLst>
              <a:path w="1059455" h="1352505">
                <a:moveTo>
                  <a:pt x="0" y="0"/>
                </a:moveTo>
                <a:lnTo>
                  <a:pt x="1059455" y="0"/>
                </a:lnTo>
                <a:lnTo>
                  <a:pt x="1059455" y="1352506"/>
                </a:lnTo>
                <a:lnTo>
                  <a:pt x="0" y="1352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99888"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2152131" y="728308"/>
            <a:ext cx="2057023" cy="1364875"/>
          </a:xfrm>
          <a:custGeom>
            <a:avLst/>
            <a:gdLst/>
            <a:ahLst/>
            <a:cxnLst/>
            <a:rect l="l" t="t" r="r" b="b"/>
            <a:pathLst>
              <a:path w="2057023" h="1364875">
                <a:moveTo>
                  <a:pt x="0" y="0"/>
                </a:moveTo>
                <a:lnTo>
                  <a:pt x="2057023" y="0"/>
                </a:lnTo>
                <a:lnTo>
                  <a:pt x="2057023" y="1364875"/>
                </a:lnTo>
                <a:lnTo>
                  <a:pt x="0" y="136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53160"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4161534" y="753460"/>
            <a:ext cx="1347020" cy="1339723"/>
          </a:xfrm>
          <a:custGeom>
            <a:avLst/>
            <a:gdLst/>
            <a:ahLst/>
            <a:cxnLst/>
            <a:rect l="l" t="t" r="r" b="b"/>
            <a:pathLst>
              <a:path w="1347020" h="1339723">
                <a:moveTo>
                  <a:pt x="0" y="0"/>
                </a:moveTo>
                <a:lnTo>
                  <a:pt x="1347020" y="0"/>
                </a:lnTo>
                <a:lnTo>
                  <a:pt x="1347020" y="1339723"/>
                </a:lnTo>
                <a:lnTo>
                  <a:pt x="0" y="133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0" name="Group 7"/>
          <p:cNvGrpSpPr/>
          <p:nvPr/>
        </p:nvGrpSpPr>
        <p:grpSpPr>
          <a:xfrm>
            <a:off x="3352800" y="2623132"/>
            <a:ext cx="12801600" cy="2421853"/>
            <a:chOff x="0" y="0"/>
            <a:chExt cx="5376456" cy="399086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5376456" cy="399086"/>
            </a:xfrm>
            <a:custGeom>
              <a:avLst/>
              <a:gdLst/>
              <a:ahLst/>
              <a:cxnLst/>
              <a:rect l="l" t="t" r="r" b="b"/>
              <a:pathLst>
                <a:path w="5376456" h="399086">
                  <a:moveTo>
                    <a:pt x="9861" y="0"/>
                  </a:moveTo>
                  <a:lnTo>
                    <a:pt x="5366595" y="0"/>
                  </a:lnTo>
                  <a:cubicBezTo>
                    <a:pt x="5372041" y="0"/>
                    <a:pt x="5376456" y="4415"/>
                    <a:pt x="5376456" y="9861"/>
                  </a:cubicBezTo>
                  <a:lnTo>
                    <a:pt x="5376456" y="389224"/>
                  </a:lnTo>
                  <a:cubicBezTo>
                    <a:pt x="5376456" y="394671"/>
                    <a:pt x="5372041" y="399086"/>
                    <a:pt x="5366595" y="399086"/>
                  </a:cubicBezTo>
                  <a:lnTo>
                    <a:pt x="9861" y="399086"/>
                  </a:lnTo>
                  <a:cubicBezTo>
                    <a:pt x="4415" y="399086"/>
                    <a:pt x="0" y="394671"/>
                    <a:pt x="0" y="389224"/>
                  </a:cubicBezTo>
                  <a:lnTo>
                    <a:pt x="0" y="9861"/>
                  </a:lnTo>
                  <a:cubicBezTo>
                    <a:pt x="0" y="4415"/>
                    <a:pt x="4415" y="0"/>
                    <a:pt x="9861" y="0"/>
                  </a:cubicBezTo>
                  <a:close/>
                </a:path>
              </a:pathLst>
            </a:custGeom>
            <a:solidFill>
              <a:srgbClr val="FF6600">
                <a:alpha val="10980"/>
              </a:srgbClr>
            </a:solidFill>
          </p:spPr>
        </p:sp>
        <p:sp>
          <p:nvSpPr>
            <p:cNvPr id="22" name="TextBox 9"/>
            <p:cNvSpPr txBox="1"/>
            <p:nvPr/>
          </p:nvSpPr>
          <p:spPr>
            <a:xfrm>
              <a:off x="0" y="-19050"/>
              <a:ext cx="5376456" cy="418136"/>
            </a:xfrm>
            <a:prstGeom prst="rect">
              <a:avLst/>
            </a:prstGeom>
          </p:spPr>
          <p:txBody>
            <a:bodyPr lIns="34164" tIns="34164" rIns="34164" bIns="341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5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3" name="TextBox 10"/>
          <p:cNvSpPr txBox="1"/>
          <p:nvPr/>
        </p:nvSpPr>
        <p:spPr>
          <a:xfrm>
            <a:off x="3515560" y="2742545"/>
            <a:ext cx="12837881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обучение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по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востребованным программам в области экономики, юриспруденции 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делопроизводства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гарантия трудоустройства в ведущие организации и на предприятия Иркутской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области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сокращенные сроки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обучения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обучение на современном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оборудовании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обучение у действующих специалистов правоохранительной сферы 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управления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практика и стажировки у лучших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работодателей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разработка индивидуальной карьерной траектории для каждого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студента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15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</p:txBody>
      </p:sp>
      <p:sp>
        <p:nvSpPr>
          <p:cNvPr id="34" name="Freeform 21"/>
          <p:cNvSpPr/>
          <p:nvPr/>
        </p:nvSpPr>
        <p:spPr>
          <a:xfrm>
            <a:off x="4495800" y="7810500"/>
            <a:ext cx="9601567" cy="93652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rgbClr val="425E7B"/>
            </a:solidFill>
          </a:ln>
        </p:spPr>
      </p:sp>
      <p:sp>
        <p:nvSpPr>
          <p:cNvPr id="35" name="Freeform 22"/>
          <p:cNvSpPr/>
          <p:nvPr/>
        </p:nvSpPr>
        <p:spPr>
          <a:xfrm>
            <a:off x="1718068" y="3137529"/>
            <a:ext cx="1035568" cy="1277453"/>
          </a:xfrm>
          <a:custGeom>
            <a:avLst/>
            <a:gdLst/>
            <a:ahLst/>
            <a:cxnLst/>
            <a:rect l="l" t="t" r="r" b="b"/>
            <a:pathLst>
              <a:path w="1035568" h="1277453">
                <a:moveTo>
                  <a:pt x="0" y="0"/>
                </a:moveTo>
                <a:lnTo>
                  <a:pt x="1035568" y="0"/>
                </a:lnTo>
                <a:lnTo>
                  <a:pt x="1035568" y="1277453"/>
                </a:lnTo>
                <a:lnTo>
                  <a:pt x="0" y="1277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95079" t="-1004382" r="-1701203" b="-353093"/>
            </a:stretch>
          </a:blipFill>
        </p:spPr>
      </p:sp>
      <p:sp>
        <p:nvSpPr>
          <p:cNvPr id="45" name="TextBox 33"/>
          <p:cNvSpPr txBox="1"/>
          <p:nvPr/>
        </p:nvSpPr>
        <p:spPr>
          <a:xfrm>
            <a:off x="6909597" y="7320954"/>
            <a:ext cx="4571266" cy="333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Опорные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работодатели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6" name="TextBox 34"/>
          <p:cNvSpPr txBox="1"/>
          <p:nvPr/>
        </p:nvSpPr>
        <p:spPr>
          <a:xfrm>
            <a:off x="4790166" y="8890762"/>
            <a:ext cx="9452192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Будь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лучшим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 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учись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 у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лучших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Ты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 в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хорошей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компании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Open Sans Bold"/>
                <a:cs typeface="Open Sans Bold"/>
                <a:sym typeface="Open Sans Bold"/>
              </a:rPr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7"/>
          <a:stretch/>
        </p:blipFill>
        <p:spPr>
          <a:xfrm>
            <a:off x="7145325" y="9366394"/>
            <a:ext cx="4741875" cy="4600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638" y="696945"/>
            <a:ext cx="1458212" cy="1396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5417758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426D"/>
                </a:solidFill>
                <a:effectLst/>
                <a:uLnTx/>
                <a:uFillTx/>
                <a:ea typeface="+mn-ea"/>
                <a:cs typeface="+mn-cs"/>
              </a:rPr>
              <a:t>Юриспруденция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426D"/>
                </a:solidFill>
                <a:effectLst/>
                <a:uLnTx/>
                <a:uFillTx/>
                <a:ea typeface="+mn-ea"/>
                <a:cs typeface="+mn-cs"/>
              </a:rPr>
              <a:t>Экономика и бухгалтерский учет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6033" y="6116543"/>
            <a:ext cx="944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426D"/>
                </a:solidFill>
                <a:effectLst/>
                <a:uLnTx/>
                <a:uFillTx/>
                <a:ea typeface="+mn-ea"/>
                <a:cs typeface="+mn-cs"/>
              </a:rPr>
              <a:t>Банковское дело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426D"/>
                </a:solidFill>
                <a:effectLst/>
                <a:uLnTx/>
                <a:uFillTx/>
                <a:ea typeface="+mn-ea"/>
                <a:cs typeface="+mn-cs"/>
              </a:rPr>
              <a:t>Документационное обеспечение управления и архивоведения</a:t>
            </a:r>
          </a:p>
        </p:txBody>
      </p:sp>
      <p:sp>
        <p:nvSpPr>
          <p:cNvPr id="26" name="TextBox 8"/>
          <p:cNvSpPr txBox="1"/>
          <p:nvPr/>
        </p:nvSpPr>
        <p:spPr>
          <a:xfrm>
            <a:off x="4790166" y="868728"/>
            <a:ext cx="13292803" cy="89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5E7B"/>
                </a:solidFill>
                <a:effectLst/>
                <a:uLnTx/>
                <a:uFillTx/>
                <a:ea typeface="Arial Nova Bold"/>
                <a:cs typeface="Arial Nova Bold"/>
                <a:sym typeface="Arial Nova Bold"/>
              </a:rPr>
              <a:t>ПРОФЕССИОНАЛИТЕТ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25E7B"/>
              </a:solidFill>
              <a:effectLst/>
              <a:uLnTx/>
              <a:uFillTx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7" name="Freeform 4"/>
          <p:cNvSpPr/>
          <p:nvPr/>
        </p:nvSpPr>
        <p:spPr>
          <a:xfrm>
            <a:off x="4491871" y="967655"/>
            <a:ext cx="93299" cy="808093"/>
          </a:xfrm>
          <a:custGeom>
            <a:avLst/>
            <a:gdLst/>
            <a:ahLst/>
            <a:cxnLst/>
            <a:rect l="l" t="t" r="r" b="b"/>
            <a:pathLst>
              <a:path w="93299" h="808093">
                <a:moveTo>
                  <a:pt x="0" y="0"/>
                </a:moveTo>
                <a:lnTo>
                  <a:pt x="93299" y="0"/>
                </a:lnTo>
                <a:lnTo>
                  <a:pt x="93299" y="808093"/>
                </a:lnTo>
                <a:lnTo>
                  <a:pt x="0" y="808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100967" r="-2288058" b="-74512"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709" y="8055356"/>
            <a:ext cx="1670812" cy="16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0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9"/>
          <p:cNvSpPr/>
          <p:nvPr/>
        </p:nvSpPr>
        <p:spPr>
          <a:xfrm>
            <a:off x="1010557" y="421196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0"/>
          <p:cNvSpPr txBox="1"/>
          <p:nvPr/>
        </p:nvSpPr>
        <p:spPr>
          <a:xfrm>
            <a:off x="991974" y="2207197"/>
            <a:ext cx="1198865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5"/>
              </a:lnSpc>
            </a:pPr>
            <a:r>
              <a:rPr lang="ru-RU" sz="4800" b="1" dirty="0" smtClean="0">
                <a:solidFill>
                  <a:srgbClr val="425E7B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Arial Bold"/>
              </a:rPr>
              <a:t>ОБЩЕЖИТИЯ БГУ</a:t>
            </a:r>
            <a:endParaRPr lang="en-US" sz="4800" b="1" dirty="0">
              <a:solidFill>
                <a:srgbClr val="425E7B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Arial Bold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67728" y="2781300"/>
            <a:ext cx="10554694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84777"/>
                </a:solidFill>
              </a:rPr>
              <a:t>Обучающиеся Байкальского </a:t>
            </a:r>
            <a:r>
              <a:rPr lang="ru-RU" sz="2000" dirty="0">
                <a:solidFill>
                  <a:srgbClr val="184777"/>
                </a:solidFill>
              </a:rPr>
              <a:t>государственного университета, Колледжа Байкальского университета на время учебы/сессии обеспечиваются местами для проживания </a:t>
            </a:r>
            <a:r>
              <a:rPr lang="ru-RU" sz="2000" b="1" dirty="0">
                <a:solidFill>
                  <a:srgbClr val="184777"/>
                </a:solidFill>
              </a:rPr>
              <a:t>в </a:t>
            </a:r>
            <a:r>
              <a:rPr lang="ru-RU" sz="2000" b="1" dirty="0" smtClean="0">
                <a:solidFill>
                  <a:srgbClr val="184777"/>
                </a:solidFill>
              </a:rPr>
              <a:t>четырех общежитиях, </a:t>
            </a:r>
            <a:r>
              <a:rPr lang="ru-RU" sz="2000" dirty="0" smtClean="0">
                <a:solidFill>
                  <a:srgbClr val="184777"/>
                </a:solidFill>
              </a:rPr>
              <a:t>находящихся в удобной транспортной доступности</a:t>
            </a:r>
          </a:p>
          <a:p>
            <a:endParaRPr lang="ru-RU" sz="2000" b="1" dirty="0" smtClean="0">
              <a:solidFill>
                <a:srgbClr val="184777"/>
              </a:solidFill>
            </a:endParaRPr>
          </a:p>
          <a:p>
            <a:r>
              <a:rPr lang="ru-RU" sz="2000" dirty="0" smtClean="0">
                <a:solidFill>
                  <a:srgbClr val="184777"/>
                </a:solidFill>
              </a:rPr>
              <a:t>Общежитие №</a:t>
            </a:r>
            <a:r>
              <a:rPr lang="ru-RU" sz="2000" dirty="0">
                <a:solidFill>
                  <a:srgbClr val="184777"/>
                </a:solidFill>
              </a:rPr>
              <a:t>1 - г. Иркутск, ул. Советская, 45</a:t>
            </a:r>
            <a:endParaRPr lang="ru-RU" sz="2000" dirty="0" smtClean="0">
              <a:solidFill>
                <a:srgbClr val="184777"/>
              </a:solidFill>
            </a:endParaRPr>
          </a:p>
          <a:p>
            <a:r>
              <a:rPr lang="ru-RU" sz="2000" dirty="0" smtClean="0">
                <a:solidFill>
                  <a:srgbClr val="184777"/>
                </a:solidFill>
              </a:rPr>
              <a:t>Общежитие №2 </a:t>
            </a:r>
            <a:r>
              <a:rPr lang="ru-RU" sz="2000" dirty="0">
                <a:solidFill>
                  <a:srgbClr val="184777"/>
                </a:solidFill>
              </a:rPr>
              <a:t>- </a:t>
            </a:r>
            <a:r>
              <a:rPr lang="ru-RU" sz="2000" dirty="0" smtClean="0">
                <a:solidFill>
                  <a:srgbClr val="184777"/>
                </a:solidFill>
              </a:rPr>
              <a:t>г</a:t>
            </a:r>
            <a:r>
              <a:rPr lang="ru-RU" sz="2000" dirty="0">
                <a:solidFill>
                  <a:srgbClr val="184777"/>
                </a:solidFill>
              </a:rPr>
              <a:t>. Иркутск, ул. </a:t>
            </a:r>
            <a:r>
              <a:rPr lang="ru-RU" sz="2000" dirty="0" smtClean="0">
                <a:solidFill>
                  <a:srgbClr val="184777"/>
                </a:solidFill>
              </a:rPr>
              <a:t>Коммунистическая,69</a:t>
            </a:r>
          </a:p>
          <a:p>
            <a:r>
              <a:rPr lang="ru-RU" sz="2000" dirty="0" smtClean="0">
                <a:solidFill>
                  <a:srgbClr val="184777"/>
                </a:solidFill>
              </a:rPr>
              <a:t>Общежитие №3 </a:t>
            </a:r>
            <a:r>
              <a:rPr lang="ru-RU" sz="2000" dirty="0">
                <a:solidFill>
                  <a:srgbClr val="184777"/>
                </a:solidFill>
              </a:rPr>
              <a:t>- </a:t>
            </a:r>
            <a:r>
              <a:rPr lang="ru-RU" sz="2000" dirty="0" smtClean="0">
                <a:solidFill>
                  <a:srgbClr val="184777"/>
                </a:solidFill>
              </a:rPr>
              <a:t>г</a:t>
            </a:r>
            <a:r>
              <a:rPr lang="ru-RU" sz="2000" dirty="0">
                <a:solidFill>
                  <a:srgbClr val="184777"/>
                </a:solidFill>
              </a:rPr>
              <a:t>. Иркутск, ул. Байкальская, 128</a:t>
            </a:r>
            <a:endParaRPr lang="ru-RU" sz="2000" dirty="0" smtClean="0">
              <a:solidFill>
                <a:srgbClr val="184777"/>
              </a:solidFill>
            </a:endParaRPr>
          </a:p>
          <a:p>
            <a:r>
              <a:rPr lang="ru-RU" sz="2000" dirty="0" smtClean="0">
                <a:solidFill>
                  <a:srgbClr val="184777"/>
                </a:solidFill>
              </a:rPr>
              <a:t>Общежитие №5 </a:t>
            </a:r>
            <a:r>
              <a:rPr lang="ru-RU" sz="2000" dirty="0">
                <a:solidFill>
                  <a:srgbClr val="184777"/>
                </a:solidFill>
              </a:rPr>
              <a:t>- г. Иркутск, </a:t>
            </a:r>
            <a:r>
              <a:rPr lang="ru-RU" sz="2000" dirty="0" err="1">
                <a:solidFill>
                  <a:srgbClr val="184777"/>
                </a:solidFill>
              </a:rPr>
              <a:t>мкр</a:t>
            </a:r>
            <a:r>
              <a:rPr lang="ru-RU" sz="2000" dirty="0">
                <a:solidFill>
                  <a:srgbClr val="184777"/>
                </a:solidFill>
              </a:rPr>
              <a:t>. Юбилейный, </a:t>
            </a:r>
            <a:r>
              <a:rPr lang="ru-RU" sz="2000" dirty="0" smtClean="0">
                <a:solidFill>
                  <a:srgbClr val="184777"/>
                </a:solidFill>
              </a:rPr>
              <a:t>17а</a:t>
            </a:r>
          </a:p>
          <a:p>
            <a:endParaRPr lang="ru-RU" sz="2000" b="1" dirty="0" smtClean="0">
              <a:solidFill>
                <a:srgbClr val="184777"/>
              </a:solidFill>
            </a:endParaRPr>
          </a:p>
          <a:p>
            <a:r>
              <a:rPr lang="ru-RU" sz="2000" b="1" dirty="0">
                <a:solidFill>
                  <a:srgbClr val="184777"/>
                </a:solidFill>
              </a:rPr>
              <a:t>В общежитии для студентов доступно: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84777"/>
                </a:solidFill>
              </a:rPr>
              <a:t>современная мини-прачечная</a:t>
            </a:r>
            <a:endParaRPr lang="ru-RU" sz="2000" dirty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84777"/>
                </a:solidFill>
              </a:rPr>
              <a:t>душевые комнаты с комфортабельными душевыми </a:t>
            </a:r>
            <a:r>
              <a:rPr lang="ru-RU" sz="2000" dirty="0" smtClean="0">
                <a:solidFill>
                  <a:srgbClr val="184777"/>
                </a:solidFill>
              </a:rPr>
              <a:t>кабинами</a:t>
            </a:r>
            <a:endParaRPr lang="ru-RU" sz="2000" dirty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84777"/>
                </a:solidFill>
              </a:rPr>
              <a:t>спортивная </a:t>
            </a:r>
            <a:r>
              <a:rPr lang="ru-RU" sz="2000" dirty="0" smtClean="0">
                <a:solidFill>
                  <a:srgbClr val="184777"/>
                </a:solidFill>
              </a:rPr>
              <a:t>площадка</a:t>
            </a:r>
            <a:endParaRPr lang="ru-RU" sz="2000" dirty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84777"/>
                </a:solidFill>
              </a:rPr>
              <a:t>комнаты для занятий на 60 посадочных мест </a:t>
            </a:r>
            <a:r>
              <a:rPr lang="ru-RU" sz="2000" dirty="0" smtClean="0">
                <a:solidFill>
                  <a:srgbClr val="184777"/>
                </a:solidFill>
              </a:rPr>
              <a:t>каждая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184777"/>
              </a:solidFill>
            </a:endParaRPr>
          </a:p>
          <a:p>
            <a:r>
              <a:rPr lang="ru-RU" sz="2000" dirty="0">
                <a:solidFill>
                  <a:srgbClr val="184777"/>
                </a:solidFill>
              </a:rPr>
              <a:t>Общежитие можно оформить </a:t>
            </a:r>
            <a:r>
              <a:rPr lang="ru-RU" sz="2000" b="1" dirty="0">
                <a:solidFill>
                  <a:srgbClr val="FF6D0D"/>
                </a:solidFill>
              </a:rPr>
              <a:t>дистанционно уже на этапе подачи заявления</a:t>
            </a:r>
            <a:r>
              <a:rPr lang="ru-RU" sz="2000" b="1" dirty="0">
                <a:solidFill>
                  <a:srgbClr val="184777"/>
                </a:solidFill>
              </a:rPr>
              <a:t> </a:t>
            </a:r>
            <a:r>
              <a:rPr lang="ru-RU" sz="2000" dirty="0">
                <a:solidFill>
                  <a:srgbClr val="184777"/>
                </a:solidFill>
              </a:rPr>
              <a:t>в университет </a:t>
            </a:r>
            <a:r>
              <a:rPr lang="ru-RU" sz="2000" dirty="0" smtClean="0">
                <a:solidFill>
                  <a:srgbClr val="184777"/>
                </a:solidFill>
              </a:rPr>
              <a:t>онлайн. При </a:t>
            </a:r>
            <a:r>
              <a:rPr lang="ru-RU" sz="2000" dirty="0">
                <a:solidFill>
                  <a:srgbClr val="184777"/>
                </a:solidFill>
              </a:rPr>
              <a:t>условии заключения договора на обучение и оплаты одного месяца обучения </a:t>
            </a:r>
            <a:r>
              <a:rPr lang="ru-RU" sz="2000" dirty="0" smtClean="0">
                <a:solidFill>
                  <a:srgbClr val="184777"/>
                </a:solidFill>
              </a:rPr>
              <a:t>(даже </a:t>
            </a:r>
            <a:r>
              <a:rPr lang="ru-RU" sz="2000" dirty="0">
                <a:solidFill>
                  <a:srgbClr val="184777"/>
                </a:solidFill>
              </a:rPr>
              <a:t>если потом вы поступите на бюджетное </a:t>
            </a:r>
            <a:r>
              <a:rPr lang="ru-RU" sz="2000" dirty="0" smtClean="0">
                <a:solidFill>
                  <a:srgbClr val="184777"/>
                </a:solidFill>
              </a:rPr>
              <a:t>место) общежитие </a:t>
            </a:r>
            <a:r>
              <a:rPr lang="ru-RU" sz="2000" b="1" dirty="0" smtClean="0">
                <a:solidFill>
                  <a:srgbClr val="FF6D0D"/>
                </a:solidFill>
              </a:rPr>
              <a:t>остается за вами закрепленным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184777"/>
              </a:solidFill>
            </a:endParaRPr>
          </a:p>
          <a:p>
            <a:endParaRPr lang="ru-RU" dirty="0">
              <a:solidFill>
                <a:srgbClr val="184777"/>
              </a:solidFill>
            </a:endParaRPr>
          </a:p>
          <a:p>
            <a:endParaRPr lang="ru-RU" dirty="0" smtClean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1847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184777"/>
              </a:solidFill>
            </a:endParaRPr>
          </a:p>
        </p:txBody>
      </p:sp>
      <p:sp>
        <p:nvSpPr>
          <p:cNvPr id="23" name="Freeform 4"/>
          <p:cNvSpPr/>
          <p:nvPr/>
        </p:nvSpPr>
        <p:spPr>
          <a:xfrm rot="5400000">
            <a:off x="10240533" y="4250032"/>
            <a:ext cx="10401300" cy="1786936"/>
          </a:xfrm>
          <a:custGeom>
            <a:avLst/>
            <a:gdLst/>
            <a:ahLst/>
            <a:cxnLst/>
            <a:rect l="l" t="t" r="r" b="b"/>
            <a:pathLst>
              <a:path w="8512731" h="1786936">
                <a:moveTo>
                  <a:pt x="0" y="0"/>
                </a:moveTo>
                <a:lnTo>
                  <a:pt x="8512731" y="0"/>
                </a:lnTo>
                <a:lnTo>
                  <a:pt x="8512731" y="1786937"/>
                </a:lnTo>
                <a:lnTo>
                  <a:pt x="0" y="178693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843" y="2621643"/>
            <a:ext cx="4058695" cy="2590800"/>
          </a:xfrm>
          <a:prstGeom prst="roundRect">
            <a:avLst/>
          </a:prstGeom>
          <a:ln w="3810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1341" r="55500" b="24635"/>
          <a:stretch/>
        </p:blipFill>
        <p:spPr>
          <a:xfrm>
            <a:off x="12468392" y="5174343"/>
            <a:ext cx="4158646" cy="2606085"/>
          </a:xfrm>
          <a:prstGeom prst="round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036376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14828" y="1594238"/>
            <a:ext cx="3341028" cy="3341028"/>
          </a:xfrm>
          <a:custGeom>
            <a:avLst/>
            <a:gdLst/>
            <a:ahLst/>
            <a:cxnLst/>
            <a:rect l="l" t="t" r="r" b="b"/>
            <a:pathLst>
              <a:path w="3341028" h="3341028">
                <a:moveTo>
                  <a:pt x="0" y="0"/>
                </a:moveTo>
                <a:lnTo>
                  <a:pt x="3341028" y="0"/>
                </a:lnTo>
                <a:lnTo>
                  <a:pt x="3341028" y="3341028"/>
                </a:lnTo>
                <a:lnTo>
                  <a:pt x="0" y="3341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2643" y="-452262"/>
            <a:ext cx="904524" cy="90452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E74A1B">
                <a:alpha val="26667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37498" y="489005"/>
            <a:ext cx="423188" cy="366481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326200" y="9443102"/>
            <a:ext cx="2073129" cy="2073129"/>
          </a:xfrm>
          <a:custGeom>
            <a:avLst/>
            <a:gdLst/>
            <a:ahLst/>
            <a:cxnLst/>
            <a:rect l="l" t="t" r="r" b="b"/>
            <a:pathLst>
              <a:path w="2073129" h="2073129">
                <a:moveTo>
                  <a:pt x="0" y="0"/>
                </a:moveTo>
                <a:lnTo>
                  <a:pt x="2073129" y="0"/>
                </a:lnTo>
                <a:lnTo>
                  <a:pt x="2073129" y="2073130"/>
                </a:lnTo>
                <a:lnTo>
                  <a:pt x="0" y="2073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68862" y="2196401"/>
            <a:ext cx="719677" cy="414693"/>
            <a:chOff x="0" y="0"/>
            <a:chExt cx="959569" cy="5529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9569" cy="211105"/>
            </a:xfrm>
            <a:custGeom>
              <a:avLst/>
              <a:gdLst/>
              <a:ahLst/>
              <a:cxnLst/>
              <a:rect l="l" t="t" r="r" b="b"/>
              <a:pathLst>
                <a:path w="959569" h="211105">
                  <a:moveTo>
                    <a:pt x="0" y="0"/>
                  </a:moveTo>
                  <a:lnTo>
                    <a:pt x="959569" y="0"/>
                  </a:lnTo>
                  <a:lnTo>
                    <a:pt x="959569" y="211105"/>
                  </a:lnTo>
                  <a:lnTo>
                    <a:pt x="0" y="21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51" b="-25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41819"/>
              <a:ext cx="959569" cy="211105"/>
            </a:xfrm>
            <a:custGeom>
              <a:avLst/>
              <a:gdLst/>
              <a:ahLst/>
              <a:cxnLst/>
              <a:rect l="l" t="t" r="r" b="b"/>
              <a:pathLst>
                <a:path w="959569" h="211105">
                  <a:moveTo>
                    <a:pt x="0" y="0"/>
                  </a:moveTo>
                  <a:lnTo>
                    <a:pt x="959569" y="0"/>
                  </a:lnTo>
                  <a:lnTo>
                    <a:pt x="959569" y="211105"/>
                  </a:lnTo>
                  <a:lnTo>
                    <a:pt x="0" y="21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51" b="-25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5809907" y="9753287"/>
            <a:ext cx="433154" cy="249593"/>
            <a:chOff x="0" y="0"/>
            <a:chExt cx="577539" cy="3327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7539" cy="127059"/>
            </a:xfrm>
            <a:custGeom>
              <a:avLst/>
              <a:gdLst/>
              <a:ahLst/>
              <a:cxnLst/>
              <a:rect l="l" t="t" r="r" b="b"/>
              <a:pathLst>
                <a:path w="577539" h="127059">
                  <a:moveTo>
                    <a:pt x="0" y="0"/>
                  </a:moveTo>
                  <a:lnTo>
                    <a:pt x="577539" y="0"/>
                  </a:lnTo>
                  <a:lnTo>
                    <a:pt x="577539" y="127059"/>
                  </a:lnTo>
                  <a:lnTo>
                    <a:pt x="0" y="127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t="-251" b="-25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205732"/>
              <a:ext cx="577539" cy="127059"/>
            </a:xfrm>
            <a:custGeom>
              <a:avLst/>
              <a:gdLst/>
              <a:ahLst/>
              <a:cxnLst/>
              <a:rect l="l" t="t" r="r" b="b"/>
              <a:pathLst>
                <a:path w="577539" h="127059">
                  <a:moveTo>
                    <a:pt x="0" y="0"/>
                  </a:moveTo>
                  <a:lnTo>
                    <a:pt x="577539" y="0"/>
                  </a:lnTo>
                  <a:lnTo>
                    <a:pt x="577539" y="127058"/>
                  </a:lnTo>
                  <a:lnTo>
                    <a:pt x="0" y="12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t="-251" b="-251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7361554" y="1100330"/>
            <a:ext cx="2073129" cy="2073129"/>
          </a:xfrm>
          <a:custGeom>
            <a:avLst/>
            <a:gdLst/>
            <a:ahLst/>
            <a:cxnLst/>
            <a:rect l="l" t="t" r="r" b="b"/>
            <a:pathLst>
              <a:path w="2073129" h="2073129">
                <a:moveTo>
                  <a:pt x="0" y="0"/>
                </a:moveTo>
                <a:lnTo>
                  <a:pt x="2073129" y="0"/>
                </a:lnTo>
                <a:lnTo>
                  <a:pt x="2073129" y="2073130"/>
                </a:lnTo>
                <a:lnTo>
                  <a:pt x="0" y="2073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 flipV="1">
            <a:off x="9373121" y="672245"/>
            <a:ext cx="0" cy="171496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grpSp>
        <p:nvGrpSpPr>
          <p:cNvPr id="26" name="Group 26"/>
          <p:cNvGrpSpPr/>
          <p:nvPr/>
        </p:nvGrpSpPr>
        <p:grpSpPr>
          <a:xfrm>
            <a:off x="6080270" y="3568536"/>
            <a:ext cx="5329622" cy="2754672"/>
            <a:chOff x="0" y="143266"/>
            <a:chExt cx="7106163" cy="3672895"/>
          </a:xfrm>
        </p:grpSpPr>
        <p:sp>
          <p:nvSpPr>
            <p:cNvPr id="27" name="TextBox 27"/>
            <p:cNvSpPr txBox="1"/>
            <p:nvPr/>
          </p:nvSpPr>
          <p:spPr>
            <a:xfrm>
              <a:off x="199419" y="143266"/>
              <a:ext cx="6906744" cy="3117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46"/>
                </a:lnSpc>
              </a:pPr>
              <a:r>
                <a:rPr lang="en-US" sz="5927" b="1" dirty="0" smtClean="0">
                  <a:solidFill>
                    <a:srgbClr val="093B6E"/>
                  </a:solidFill>
                  <a:ea typeface="Arial Nova Bold"/>
                  <a:cs typeface="Arial Nova Bold"/>
                  <a:sym typeface="Arial Nova Bold"/>
                </a:rPr>
                <a:t>Д</a:t>
              </a:r>
              <a:r>
                <a:rPr lang="ru-RU" sz="5927" b="1" dirty="0" smtClean="0">
                  <a:solidFill>
                    <a:srgbClr val="093B6E"/>
                  </a:solidFill>
                  <a:ea typeface="Arial Nova Bold"/>
                  <a:cs typeface="Arial Nova Bold"/>
                  <a:sym typeface="Arial Nova Bold"/>
                </a:rPr>
                <a:t>НИ</a:t>
              </a:r>
              <a:endParaRPr lang="en-US" sz="5927" b="1" dirty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endParaRPr>
            </a:p>
            <a:p>
              <a:pPr algn="ctr">
                <a:lnSpc>
                  <a:spcPts val="6046"/>
                </a:lnSpc>
              </a:pPr>
              <a:r>
                <a:rPr lang="en-US" sz="5927" b="1" dirty="0">
                  <a:solidFill>
                    <a:srgbClr val="093B6E"/>
                  </a:solidFill>
                  <a:ea typeface="Arial Nova Bold"/>
                  <a:cs typeface="Arial Nova Bold"/>
                  <a:sym typeface="Arial Nova Bold"/>
                </a:rPr>
                <a:t>ОТКРЫТЫХ</a:t>
              </a:r>
            </a:p>
            <a:p>
              <a:pPr algn="ctr">
                <a:lnSpc>
                  <a:spcPts val="6046"/>
                </a:lnSpc>
              </a:pPr>
              <a:r>
                <a:rPr lang="en-US" sz="5927" b="1" dirty="0">
                  <a:solidFill>
                    <a:srgbClr val="093B6E"/>
                  </a:solidFill>
                  <a:ea typeface="Arial Nova Bold"/>
                  <a:cs typeface="Arial Nova Bold"/>
                  <a:sym typeface="Arial Nova Bold"/>
                </a:rPr>
                <a:t>ДВЕРЕЙ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405792"/>
              <a:ext cx="6906744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5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070772" y="5888892"/>
            <a:ext cx="752481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520" spc="-131" dirty="0" err="1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Определи</a:t>
            </a:r>
            <a:r>
              <a:rPr lang="en-US" sz="2520" spc="-131" dirty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520" spc="-131" dirty="0" err="1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свое</a:t>
            </a:r>
            <a:r>
              <a:rPr lang="en-US" sz="2520" spc="-131" dirty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520" spc="-131" dirty="0" err="1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будущее</a:t>
            </a:r>
            <a:r>
              <a:rPr lang="en-US" sz="2520" spc="-131" dirty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 с </a:t>
            </a:r>
            <a:r>
              <a:rPr lang="en-US" sz="2520" spc="-131" dirty="0" err="1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нами</a:t>
            </a:r>
            <a:r>
              <a:rPr lang="en-US" sz="2520" spc="-131" dirty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81600" y="7964277"/>
            <a:ext cx="7691062" cy="5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1"/>
              </a:lnSpc>
            </a:pP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Регистрация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доступна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на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сайте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университета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в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разделе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</a:t>
            </a:r>
          </a:p>
          <a:p>
            <a:pPr algn="ctr">
              <a:lnSpc>
                <a:spcPts val="2051"/>
              </a:lnSpc>
            </a:pP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Поступающим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&gt;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Дни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открытых</a:t>
            </a:r>
            <a:r>
              <a:rPr lang="en-US" sz="2400" b="1" spc="-46" dirty="0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spc="-46" dirty="0" err="1">
                <a:solidFill>
                  <a:srgbClr val="003C71"/>
                </a:solidFill>
                <a:ea typeface="Arial Nova Bold"/>
                <a:cs typeface="Arial Nova Bold"/>
                <a:sym typeface="Arial Nova Bold"/>
              </a:rPr>
              <a:t>дверей</a:t>
            </a:r>
            <a:endParaRPr lang="en-US" sz="2400" b="1" spc="-46" dirty="0">
              <a:solidFill>
                <a:srgbClr val="003C71"/>
              </a:solidFill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33" name="Freeform 9"/>
          <p:cNvSpPr/>
          <p:nvPr/>
        </p:nvSpPr>
        <p:spPr>
          <a:xfrm>
            <a:off x="5741632" y="895676"/>
            <a:ext cx="3431748" cy="1491532"/>
          </a:xfrm>
          <a:custGeom>
            <a:avLst/>
            <a:gdLst/>
            <a:ahLst/>
            <a:cxnLst/>
            <a:rect l="l" t="t" r="r" b="b"/>
            <a:pathLst>
              <a:path w="7634955" h="3250145">
                <a:moveTo>
                  <a:pt x="0" y="0"/>
                </a:moveTo>
                <a:lnTo>
                  <a:pt x="7634956" y="0"/>
                </a:lnTo>
                <a:lnTo>
                  <a:pt x="7634956" y="3250145"/>
                </a:ln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78" y="613536"/>
            <a:ext cx="1962164" cy="1951613"/>
          </a:xfrm>
          <a:prstGeom prst="rect">
            <a:avLst/>
          </a:prstGeom>
        </p:spPr>
      </p:pic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15316200" y="9834738"/>
            <a:ext cx="904524" cy="904524"/>
            <a:chOff x="0" y="0"/>
            <a:chExt cx="6350000" cy="6350000"/>
          </a:xfrm>
        </p:grpSpPr>
        <p:sp>
          <p:nvSpPr>
            <p:cNvPr id="40" name="Freeform 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184777">
                <a:alpha val="26667"/>
              </a:srgbClr>
            </a:solidFill>
          </p:spPr>
        </p:sp>
      </p:grpSp>
      <p:sp>
        <p:nvSpPr>
          <p:cNvPr id="35" name="Freeform 14"/>
          <p:cNvSpPr/>
          <p:nvPr/>
        </p:nvSpPr>
        <p:spPr>
          <a:xfrm>
            <a:off x="7354494" y="7030100"/>
            <a:ext cx="525091" cy="496590"/>
          </a:xfrm>
          <a:custGeom>
            <a:avLst/>
            <a:gdLst/>
            <a:ahLst/>
            <a:cxnLst/>
            <a:rect l="l" t="t" r="r" b="b"/>
            <a:pathLst>
              <a:path w="312727" h="314776">
                <a:moveTo>
                  <a:pt x="0" y="0"/>
                </a:moveTo>
                <a:lnTo>
                  <a:pt x="312727" y="0"/>
                </a:lnTo>
                <a:lnTo>
                  <a:pt x="312727" y="314775"/>
                </a:lnTo>
                <a:lnTo>
                  <a:pt x="0" y="31477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29"/>
          <p:cNvSpPr txBox="1"/>
          <p:nvPr/>
        </p:nvSpPr>
        <p:spPr>
          <a:xfrm>
            <a:off x="8017277" y="7169959"/>
            <a:ext cx="6040441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33"/>
              </a:lnSpc>
            </a:pPr>
            <a:r>
              <a:rPr lang="ru-RU" sz="3200" spc="-110" dirty="0" smtClean="0">
                <a:solidFill>
                  <a:srgbClr val="093B6E"/>
                </a:solidFill>
                <a:ea typeface="Arial Nova"/>
                <a:cs typeface="Arial Nova"/>
                <a:sym typeface="Arial Nova"/>
              </a:rPr>
              <a:t>3</a:t>
            </a:r>
            <a:r>
              <a:rPr lang="en-US" sz="3200" spc="-110" dirty="0" smtClean="0">
                <a:solidFill>
                  <a:srgbClr val="093B6E"/>
                </a:solidFill>
                <a:ea typeface="Arial Nova"/>
                <a:cs typeface="Arial Nova"/>
                <a:sym typeface="Arial Nova"/>
              </a:rPr>
              <a:t> </a:t>
            </a:r>
            <a:r>
              <a:rPr lang="ru-RU" sz="3200" spc="-110" dirty="0" smtClean="0">
                <a:solidFill>
                  <a:srgbClr val="093B6E"/>
                </a:solidFill>
                <a:ea typeface="Arial Nova"/>
                <a:cs typeface="Arial Nova"/>
                <a:sym typeface="Arial Nova"/>
              </a:rPr>
              <a:t>апреля</a:t>
            </a:r>
            <a:r>
              <a:rPr lang="en-US" sz="3200" spc="-110" dirty="0" smtClean="0">
                <a:solidFill>
                  <a:srgbClr val="093B6E"/>
                </a:solidFill>
                <a:ea typeface="Arial Nova"/>
                <a:cs typeface="Arial Nova"/>
                <a:sym typeface="Arial Nova"/>
              </a:rPr>
              <a:t> 2026</a:t>
            </a:r>
            <a:r>
              <a:rPr lang="ru-RU" sz="3200" spc="-110" dirty="0" smtClean="0">
                <a:solidFill>
                  <a:srgbClr val="093B6E"/>
                </a:solidFill>
                <a:ea typeface="Arial Nova"/>
                <a:cs typeface="Arial Nova"/>
                <a:sym typeface="Arial Nova"/>
              </a:rPr>
              <a:t> </a:t>
            </a:r>
            <a:r>
              <a:rPr lang="en-US" sz="3200" spc="-110" dirty="0" smtClean="0">
                <a:solidFill>
                  <a:srgbClr val="093B6E"/>
                </a:solidFill>
                <a:ea typeface="Arial Nova"/>
                <a:cs typeface="Arial Nova"/>
                <a:sym typeface="Arial Nova"/>
              </a:rPr>
              <a:t> </a:t>
            </a:r>
            <a:endParaRPr lang="en-US" sz="3200" spc="-110" dirty="0">
              <a:solidFill>
                <a:srgbClr val="093B6E"/>
              </a:solidFill>
              <a:ea typeface="Arial Nova"/>
              <a:cs typeface="Arial Nova"/>
              <a:sym typeface="Arial Nova"/>
            </a:endParaRPr>
          </a:p>
        </p:txBody>
      </p:sp>
      <p:sp>
        <p:nvSpPr>
          <p:cNvPr id="41" name="TextBox 30"/>
          <p:cNvSpPr txBox="1"/>
          <p:nvPr/>
        </p:nvSpPr>
        <p:spPr>
          <a:xfrm>
            <a:off x="7543800" y="6465390"/>
            <a:ext cx="2616204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33"/>
              </a:lnSpc>
            </a:pPr>
            <a:r>
              <a:rPr lang="ru-RU" sz="2128" b="1" spc="-110" dirty="0" smtClean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ВЫСШЕЕ</a:t>
            </a:r>
            <a:r>
              <a:rPr lang="en-US" sz="2128" b="1" spc="-110" dirty="0" smtClean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128" b="1" spc="-110" dirty="0">
                <a:solidFill>
                  <a:srgbClr val="093B6E"/>
                </a:solidFill>
                <a:ea typeface="Arial Nova Bold"/>
                <a:cs typeface="Arial Nova Bold"/>
                <a:sym typeface="Arial Nova Bold"/>
              </a:rPr>
              <a:t>ОБРАЗОВАНИЕ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7059223"/>
            <a:ext cx="1485900" cy="1485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345" y="7085202"/>
            <a:ext cx="1435217" cy="14352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50679" y="8593969"/>
            <a:ext cx="257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Профориентационные мероприятия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35865" y="8581221"/>
            <a:ext cx="241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Дни открытых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дверей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5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33450"/>
            <a:ext cx="165735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6"/>
              </a:lnSpc>
              <a:spcBef>
                <a:spcPct val="0"/>
              </a:spcBef>
            </a:pPr>
            <a:r>
              <a:rPr lang="en-US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НАШИ ВЫПУСКНИКИ </a:t>
            </a:r>
            <a:r>
              <a:rPr lang="en-US" sz="4800" b="1" spc="116" dirty="0">
                <a:solidFill>
                  <a:srgbClr val="034E7B"/>
                </a:solidFill>
                <a:ea typeface="HK Grotesk Bold"/>
                <a:cs typeface="HK Grotesk Bold"/>
                <a:sym typeface="HK Grotesk Bold"/>
              </a:rPr>
              <a:t>–</a:t>
            </a:r>
            <a:r>
              <a:rPr lang="en-US" sz="4583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ЛИДЕРЫ И ПРОФЕССИОНАЛЫ</a:t>
            </a:r>
          </a:p>
        </p:txBody>
      </p:sp>
      <p:sp>
        <p:nvSpPr>
          <p:cNvPr id="3" name="Freeform 3"/>
          <p:cNvSpPr/>
          <p:nvPr/>
        </p:nvSpPr>
        <p:spPr>
          <a:xfrm>
            <a:off x="860513" y="5168204"/>
            <a:ext cx="3361049" cy="3213528"/>
          </a:xfrm>
          <a:custGeom>
            <a:avLst/>
            <a:gdLst/>
            <a:ahLst/>
            <a:cxnLst/>
            <a:rect l="l" t="t" r="r" b="b"/>
            <a:pathLst>
              <a:path w="3361049" h="3213528">
                <a:moveTo>
                  <a:pt x="0" y="0"/>
                </a:moveTo>
                <a:lnTo>
                  <a:pt x="3361049" y="0"/>
                </a:lnTo>
                <a:lnTo>
                  <a:pt x="3361049" y="3213528"/>
                </a:lnTo>
                <a:lnTo>
                  <a:pt x="0" y="3213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l="-298640" t="-43065" r="-17476" b="-1017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21562" y="5113753"/>
            <a:ext cx="3380718" cy="3322430"/>
          </a:xfrm>
          <a:custGeom>
            <a:avLst/>
            <a:gdLst/>
            <a:ahLst/>
            <a:cxnLst/>
            <a:rect l="l" t="t" r="r" b="b"/>
            <a:pathLst>
              <a:path w="3380718" h="3322430">
                <a:moveTo>
                  <a:pt x="0" y="0"/>
                </a:moveTo>
                <a:lnTo>
                  <a:pt x="3380718" y="0"/>
                </a:lnTo>
                <a:lnTo>
                  <a:pt x="3380718" y="3322430"/>
                </a:lnTo>
                <a:lnTo>
                  <a:pt x="0" y="3322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l="-204718" t="-40709" r="-110090" b="-967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61283" y="5168204"/>
            <a:ext cx="3361049" cy="3213528"/>
          </a:xfrm>
          <a:custGeom>
            <a:avLst/>
            <a:gdLst/>
            <a:ahLst/>
            <a:cxnLst/>
            <a:rect l="l" t="t" r="r" b="b"/>
            <a:pathLst>
              <a:path w="3361049" h="3213528">
                <a:moveTo>
                  <a:pt x="0" y="0"/>
                </a:moveTo>
                <a:lnTo>
                  <a:pt x="3361050" y="0"/>
                </a:lnTo>
                <a:lnTo>
                  <a:pt x="3361050" y="3213528"/>
                </a:lnTo>
                <a:lnTo>
                  <a:pt x="0" y="321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 l="-298640" t="-43065" r="-17476" b="-1017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22333" y="5113753"/>
            <a:ext cx="3380718" cy="3322430"/>
          </a:xfrm>
          <a:custGeom>
            <a:avLst/>
            <a:gdLst/>
            <a:ahLst/>
            <a:cxnLst/>
            <a:rect l="l" t="t" r="r" b="b"/>
            <a:pathLst>
              <a:path w="3380718" h="3322430">
                <a:moveTo>
                  <a:pt x="0" y="0"/>
                </a:moveTo>
                <a:lnTo>
                  <a:pt x="3380718" y="0"/>
                </a:lnTo>
                <a:lnTo>
                  <a:pt x="3380718" y="3322430"/>
                </a:lnTo>
                <a:lnTo>
                  <a:pt x="0" y="3322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l="-204718" t="-40709" r="-110090" b="-9671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09487" y="5113753"/>
            <a:ext cx="3418000" cy="3267979"/>
          </a:xfrm>
          <a:custGeom>
            <a:avLst/>
            <a:gdLst/>
            <a:ahLst/>
            <a:cxnLst/>
            <a:rect l="l" t="t" r="r" b="b"/>
            <a:pathLst>
              <a:path w="3418000" h="3267979">
                <a:moveTo>
                  <a:pt x="0" y="0"/>
                </a:moveTo>
                <a:lnTo>
                  <a:pt x="3418000" y="0"/>
                </a:lnTo>
                <a:lnTo>
                  <a:pt x="3418000" y="3267979"/>
                </a:lnTo>
                <a:lnTo>
                  <a:pt x="0" y="3267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 l="-298640" t="-43065" r="-17476" b="-10174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57660" y="2363545"/>
            <a:ext cx="2138226" cy="2040856"/>
            <a:chOff x="0" y="0"/>
            <a:chExt cx="3120237" cy="2978149"/>
          </a:xfrm>
        </p:grpSpPr>
        <p:sp>
          <p:nvSpPr>
            <p:cNvPr id="9" name="Freeform 9"/>
            <p:cNvSpPr/>
            <p:nvPr/>
          </p:nvSpPr>
          <p:spPr>
            <a:xfrm>
              <a:off x="66770" y="2398"/>
              <a:ext cx="2986723" cy="2973355"/>
            </a:xfrm>
            <a:custGeom>
              <a:avLst/>
              <a:gdLst/>
              <a:ahLst/>
              <a:cxnLst/>
              <a:rect l="l" t="t" r="r" b="b"/>
              <a:pathLst>
                <a:path w="2986723" h="2973355">
                  <a:moveTo>
                    <a:pt x="1493298" y="15"/>
                  </a:moveTo>
                  <a:cubicBezTo>
                    <a:pt x="960660" y="-2398"/>
                    <a:pt x="467392" y="280431"/>
                    <a:pt x="200311" y="741441"/>
                  </a:cubicBezTo>
                  <a:cubicBezTo>
                    <a:pt x="-66770" y="1202451"/>
                    <a:pt x="-66770" y="1771030"/>
                    <a:pt x="200311" y="2231913"/>
                  </a:cubicBezTo>
                  <a:cubicBezTo>
                    <a:pt x="467392" y="2692796"/>
                    <a:pt x="960660" y="2975752"/>
                    <a:pt x="1493298" y="2973339"/>
                  </a:cubicBezTo>
                  <a:cubicBezTo>
                    <a:pt x="2026063" y="2975752"/>
                    <a:pt x="2519331" y="2692923"/>
                    <a:pt x="2786412" y="2231913"/>
                  </a:cubicBezTo>
                  <a:cubicBezTo>
                    <a:pt x="3053493" y="1770903"/>
                    <a:pt x="3053493" y="1202324"/>
                    <a:pt x="2786412" y="741314"/>
                  </a:cubicBezTo>
                  <a:cubicBezTo>
                    <a:pt x="2519331" y="280304"/>
                    <a:pt x="2026063" y="-2398"/>
                    <a:pt x="1493298" y="15"/>
                  </a:cubicBezTo>
                  <a:close/>
                </a:path>
              </a:pathLst>
            </a:custGeom>
            <a:blipFill>
              <a:blip r:embed="rId5"/>
              <a:stretch>
                <a:fillRect l="-27825" t="-80" r="-27824" b="-8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1405476" y="2397561"/>
            <a:ext cx="2102739" cy="2006984"/>
            <a:chOff x="0" y="0"/>
            <a:chExt cx="3095482" cy="2954519"/>
          </a:xfrm>
        </p:grpSpPr>
        <p:sp>
          <p:nvSpPr>
            <p:cNvPr id="11" name="Freeform 11"/>
            <p:cNvSpPr/>
            <p:nvPr/>
          </p:nvSpPr>
          <p:spPr>
            <a:xfrm>
              <a:off x="66231" y="2398"/>
              <a:ext cx="2963037" cy="2949860"/>
            </a:xfrm>
            <a:custGeom>
              <a:avLst/>
              <a:gdLst/>
              <a:ahLst/>
              <a:cxnLst/>
              <a:rect l="l" t="t" r="r" b="b"/>
              <a:pathLst>
                <a:path w="2963037" h="2949860">
                  <a:moveTo>
                    <a:pt x="1481518" y="15"/>
                  </a:moveTo>
                  <a:cubicBezTo>
                    <a:pt x="953071" y="-2398"/>
                    <a:pt x="463613" y="278145"/>
                    <a:pt x="198691" y="735472"/>
                  </a:cubicBezTo>
                  <a:cubicBezTo>
                    <a:pt x="-66231" y="1192799"/>
                    <a:pt x="-66231" y="1756933"/>
                    <a:pt x="198691" y="2214260"/>
                  </a:cubicBezTo>
                  <a:cubicBezTo>
                    <a:pt x="463613" y="2671587"/>
                    <a:pt x="952944" y="2952130"/>
                    <a:pt x="1481518" y="2949844"/>
                  </a:cubicBezTo>
                  <a:cubicBezTo>
                    <a:pt x="2009965" y="2952257"/>
                    <a:pt x="2499423" y="2671587"/>
                    <a:pt x="2764345" y="2214260"/>
                  </a:cubicBezTo>
                  <a:cubicBezTo>
                    <a:pt x="3029267" y="1756933"/>
                    <a:pt x="3029267" y="1192799"/>
                    <a:pt x="2764345" y="735599"/>
                  </a:cubicBezTo>
                  <a:cubicBezTo>
                    <a:pt x="2499423" y="278399"/>
                    <a:pt x="2009965" y="-2398"/>
                    <a:pt x="1481518" y="15"/>
                  </a:cubicBezTo>
                  <a:close/>
                </a:path>
              </a:pathLst>
            </a:custGeom>
            <a:blipFill>
              <a:blip r:embed="rId6"/>
              <a:stretch>
                <a:fillRect l="-2235" t="-10137" r="-2234" b="-1013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825238" y="2380696"/>
            <a:ext cx="2120408" cy="2023849"/>
            <a:chOff x="0" y="0"/>
            <a:chExt cx="3120237" cy="2978149"/>
          </a:xfrm>
        </p:grpSpPr>
        <p:sp>
          <p:nvSpPr>
            <p:cNvPr id="13" name="Freeform 13"/>
            <p:cNvSpPr/>
            <p:nvPr/>
          </p:nvSpPr>
          <p:spPr>
            <a:xfrm>
              <a:off x="66770" y="2398"/>
              <a:ext cx="2986723" cy="2973355"/>
            </a:xfrm>
            <a:custGeom>
              <a:avLst/>
              <a:gdLst/>
              <a:ahLst/>
              <a:cxnLst/>
              <a:rect l="l" t="t" r="r" b="b"/>
              <a:pathLst>
                <a:path w="2986723" h="2973355">
                  <a:moveTo>
                    <a:pt x="1493298" y="15"/>
                  </a:moveTo>
                  <a:cubicBezTo>
                    <a:pt x="960660" y="-2398"/>
                    <a:pt x="467392" y="280431"/>
                    <a:pt x="200311" y="741441"/>
                  </a:cubicBezTo>
                  <a:cubicBezTo>
                    <a:pt x="-66770" y="1202451"/>
                    <a:pt x="-66770" y="1771030"/>
                    <a:pt x="200311" y="2231913"/>
                  </a:cubicBezTo>
                  <a:cubicBezTo>
                    <a:pt x="467392" y="2692796"/>
                    <a:pt x="960660" y="2975752"/>
                    <a:pt x="1493298" y="2973339"/>
                  </a:cubicBezTo>
                  <a:cubicBezTo>
                    <a:pt x="2026063" y="2975752"/>
                    <a:pt x="2519331" y="2692923"/>
                    <a:pt x="2786412" y="2231913"/>
                  </a:cubicBezTo>
                  <a:cubicBezTo>
                    <a:pt x="3053493" y="1770903"/>
                    <a:pt x="3053493" y="1202324"/>
                    <a:pt x="2786412" y="741314"/>
                  </a:cubicBezTo>
                  <a:cubicBezTo>
                    <a:pt x="2519331" y="280304"/>
                    <a:pt x="2026063" y="-2398"/>
                    <a:pt x="1493298" y="15"/>
                  </a:cubicBezTo>
                  <a:close/>
                </a:path>
              </a:pathLst>
            </a:custGeom>
            <a:blipFill>
              <a:blip r:embed="rId7"/>
              <a:stretch>
                <a:fillRect l="-13578" t="-80" r="-13578" b="-80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8090439" y="2397561"/>
            <a:ext cx="2102738" cy="2006984"/>
            <a:chOff x="0" y="0"/>
            <a:chExt cx="3120237" cy="2978149"/>
          </a:xfrm>
        </p:grpSpPr>
        <p:sp>
          <p:nvSpPr>
            <p:cNvPr id="15" name="Freeform 15"/>
            <p:cNvSpPr/>
            <p:nvPr/>
          </p:nvSpPr>
          <p:spPr>
            <a:xfrm>
              <a:off x="66770" y="2398"/>
              <a:ext cx="2986723" cy="2973355"/>
            </a:xfrm>
            <a:custGeom>
              <a:avLst/>
              <a:gdLst/>
              <a:ahLst/>
              <a:cxnLst/>
              <a:rect l="l" t="t" r="r" b="b"/>
              <a:pathLst>
                <a:path w="2986723" h="2973355">
                  <a:moveTo>
                    <a:pt x="1493298" y="15"/>
                  </a:moveTo>
                  <a:cubicBezTo>
                    <a:pt x="960660" y="-2398"/>
                    <a:pt x="467392" y="280431"/>
                    <a:pt x="200311" y="741441"/>
                  </a:cubicBezTo>
                  <a:cubicBezTo>
                    <a:pt x="-66770" y="1202451"/>
                    <a:pt x="-66770" y="1771030"/>
                    <a:pt x="200311" y="2231913"/>
                  </a:cubicBezTo>
                  <a:cubicBezTo>
                    <a:pt x="467392" y="2692796"/>
                    <a:pt x="960660" y="2975752"/>
                    <a:pt x="1493298" y="2973339"/>
                  </a:cubicBezTo>
                  <a:cubicBezTo>
                    <a:pt x="2026063" y="2975752"/>
                    <a:pt x="2519331" y="2692923"/>
                    <a:pt x="2786412" y="2231913"/>
                  </a:cubicBezTo>
                  <a:cubicBezTo>
                    <a:pt x="3053493" y="1770903"/>
                    <a:pt x="3053493" y="1202324"/>
                    <a:pt x="2786412" y="741314"/>
                  </a:cubicBezTo>
                  <a:cubicBezTo>
                    <a:pt x="2519331" y="280304"/>
                    <a:pt x="2026063" y="-2398"/>
                    <a:pt x="1493298" y="15"/>
                  </a:cubicBezTo>
                  <a:close/>
                </a:path>
              </a:pathLst>
            </a:custGeom>
            <a:blipFill>
              <a:blip r:embed="rId8"/>
              <a:stretch>
                <a:fillRect l="-55184" t="-3826" r="-75117" b="-5030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717890" y="2397561"/>
            <a:ext cx="2102738" cy="2006984"/>
            <a:chOff x="0" y="0"/>
            <a:chExt cx="3242031" cy="3094396"/>
          </a:xfrm>
        </p:grpSpPr>
        <p:sp>
          <p:nvSpPr>
            <p:cNvPr id="17" name="Freeform 17"/>
            <p:cNvSpPr/>
            <p:nvPr/>
          </p:nvSpPr>
          <p:spPr>
            <a:xfrm>
              <a:off x="69374" y="2398"/>
              <a:ext cx="3103309" cy="3089559"/>
            </a:xfrm>
            <a:custGeom>
              <a:avLst/>
              <a:gdLst/>
              <a:ahLst/>
              <a:cxnLst/>
              <a:rect l="l" t="t" r="r" b="b"/>
              <a:pathLst>
                <a:path w="3103309" h="3089559">
                  <a:moveTo>
                    <a:pt x="1551654" y="15"/>
                  </a:moveTo>
                  <a:cubicBezTo>
                    <a:pt x="998061" y="-2398"/>
                    <a:pt x="485616" y="291480"/>
                    <a:pt x="208121" y="770397"/>
                  </a:cubicBezTo>
                  <a:cubicBezTo>
                    <a:pt x="-69374" y="1249314"/>
                    <a:pt x="-69374" y="1840245"/>
                    <a:pt x="208121" y="2319162"/>
                  </a:cubicBezTo>
                  <a:cubicBezTo>
                    <a:pt x="485616" y="2798079"/>
                    <a:pt x="998188" y="3091957"/>
                    <a:pt x="1551654" y="3089544"/>
                  </a:cubicBezTo>
                  <a:cubicBezTo>
                    <a:pt x="2105120" y="3091957"/>
                    <a:pt x="2617692" y="2798079"/>
                    <a:pt x="2895187" y="2319162"/>
                  </a:cubicBezTo>
                  <a:cubicBezTo>
                    <a:pt x="3172682" y="1840245"/>
                    <a:pt x="3172682" y="1249441"/>
                    <a:pt x="2895187" y="770397"/>
                  </a:cubicBezTo>
                  <a:cubicBezTo>
                    <a:pt x="2617692" y="291353"/>
                    <a:pt x="2105120" y="-2398"/>
                    <a:pt x="1551654" y="15"/>
                  </a:cubicBezTo>
                  <a:close/>
                </a:path>
              </a:pathLst>
            </a:custGeom>
            <a:blipFill>
              <a:blip r:embed="rId9"/>
              <a:stretch>
                <a:fillRect l="-35714" r="-24714" b="-7361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8898011" y="8790391"/>
            <a:ext cx="604458" cy="763451"/>
          </a:xfrm>
          <a:custGeom>
            <a:avLst/>
            <a:gdLst/>
            <a:ahLst/>
            <a:cxnLst/>
            <a:rect l="l" t="t" r="r" b="b"/>
            <a:pathLst>
              <a:path w="604458" h="763451">
                <a:moveTo>
                  <a:pt x="0" y="0"/>
                </a:moveTo>
                <a:lnTo>
                  <a:pt x="604458" y="0"/>
                </a:lnTo>
                <a:lnTo>
                  <a:pt x="604458" y="763451"/>
                </a:lnTo>
                <a:lnTo>
                  <a:pt x="0" y="763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r="-196700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93951" y="4572888"/>
            <a:ext cx="1970374" cy="44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3"/>
              </a:lnSpc>
              <a:spcBef>
                <a:spcPct val="0"/>
              </a:spcBef>
            </a:pPr>
            <a:r>
              <a:rPr lang="en-US" sz="2315" b="1">
                <a:solidFill>
                  <a:srgbClr val="034E7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Чемезов С.В.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25390" y="4572888"/>
            <a:ext cx="1920103" cy="44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3"/>
              </a:lnSpc>
              <a:spcBef>
                <a:spcPct val="0"/>
              </a:spcBef>
            </a:pPr>
            <a:r>
              <a:rPr lang="en-US" sz="2315" b="1">
                <a:solidFill>
                  <a:srgbClr val="034E7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Болотов Р.Н.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04805" y="4572888"/>
            <a:ext cx="2173883" cy="44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3"/>
              </a:lnSpc>
              <a:spcBef>
                <a:spcPct val="0"/>
              </a:spcBef>
            </a:pPr>
            <a:r>
              <a:rPr lang="en-US" sz="2315" b="1">
                <a:solidFill>
                  <a:srgbClr val="034E7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Серышев А.А.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74077" y="4572888"/>
            <a:ext cx="2447947" cy="44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3"/>
              </a:lnSpc>
              <a:spcBef>
                <a:spcPct val="0"/>
              </a:spcBef>
            </a:pPr>
            <a:r>
              <a:rPr lang="en-US" sz="2315" b="1">
                <a:solidFill>
                  <a:srgbClr val="034E7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Занданшатар Г.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502440" y="4572888"/>
            <a:ext cx="2603831" cy="44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3"/>
              </a:lnSpc>
              <a:spcBef>
                <a:spcPct val="0"/>
              </a:spcBef>
            </a:pPr>
            <a:r>
              <a:rPr lang="en-US" sz="2315" b="1">
                <a:solidFill>
                  <a:srgbClr val="034E7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Ведерников А.В..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0625" y="5782575"/>
            <a:ext cx="2783287" cy="261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4"/>
              </a:lnSpc>
            </a:pPr>
            <a:r>
              <a:rPr lang="en-US" sz="1832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Генеральный директор корпорации «Ростех», председатель общественной организации «Союз машиностроителей России»</a:t>
            </a:r>
          </a:p>
          <a:p>
            <a:pPr algn="l">
              <a:lnSpc>
                <a:spcPts val="2565"/>
              </a:lnSpc>
              <a:spcBef>
                <a:spcPct val="0"/>
              </a:spcBef>
            </a:pPr>
            <a:endParaRPr lang="en-US" sz="1832">
              <a:solidFill>
                <a:srgbClr val="10223D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520278" y="5770478"/>
            <a:ext cx="2783287" cy="34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  <a:spcBef>
                <a:spcPct val="0"/>
              </a:spcBef>
            </a:pPr>
            <a:r>
              <a:rPr lang="en-US" sz="1832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Мэр г. Иркутска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49930" y="5736173"/>
            <a:ext cx="2783287" cy="228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4"/>
              </a:lnSpc>
            </a:pPr>
            <a:r>
              <a:rPr lang="en-US" sz="1832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Российский государственный деятель, полномочный представитель президента Российской Федерации в СФО</a:t>
            </a:r>
          </a:p>
          <a:p>
            <a:pPr algn="l">
              <a:lnSpc>
                <a:spcPts val="2565"/>
              </a:lnSpc>
              <a:spcBef>
                <a:spcPct val="0"/>
              </a:spcBef>
            </a:pPr>
            <a:endParaRPr lang="en-US" sz="1832">
              <a:solidFill>
                <a:srgbClr val="10223D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179584" y="5701869"/>
            <a:ext cx="2640788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64"/>
              </a:lnSpc>
            </a:pPr>
            <a:r>
              <a:rPr lang="en-US" sz="1832" dirty="0" err="1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Монгольский</a:t>
            </a:r>
            <a:r>
              <a:rPr lang="en-US" sz="1832" dirty="0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1832" dirty="0" err="1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политический</a:t>
            </a:r>
            <a:r>
              <a:rPr lang="en-US" sz="1832" dirty="0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 и </a:t>
            </a:r>
            <a:r>
              <a:rPr lang="en-US" sz="1832" dirty="0" err="1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государственный</a:t>
            </a:r>
            <a:r>
              <a:rPr lang="en-US" sz="1832" dirty="0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1832" dirty="0" err="1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деятель</a:t>
            </a:r>
            <a:r>
              <a:rPr lang="en-US" sz="1832" dirty="0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, </a:t>
            </a:r>
            <a:r>
              <a:rPr lang="en-US" sz="1832" dirty="0" err="1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Премьер-министр</a:t>
            </a:r>
            <a:r>
              <a:rPr lang="en-US" sz="1832" dirty="0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1832" dirty="0" err="1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Монголии</a:t>
            </a:r>
            <a:endParaRPr lang="en-US" sz="1832" dirty="0">
              <a:solidFill>
                <a:srgbClr val="10223D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2565"/>
              </a:lnSpc>
              <a:spcBef>
                <a:spcPct val="0"/>
              </a:spcBef>
            </a:pPr>
            <a:endParaRPr lang="en-US" sz="1832" dirty="0">
              <a:solidFill>
                <a:srgbClr val="10223D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4509236" y="5667565"/>
            <a:ext cx="2783287" cy="163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4"/>
              </a:lnSpc>
            </a:pPr>
            <a:r>
              <a:rPr lang="en-US" sz="1832">
                <a:solidFill>
                  <a:srgbClr val="10223D"/>
                </a:solidFill>
                <a:latin typeface="Arial MT Pro"/>
                <a:ea typeface="Arial MT Pro"/>
                <a:cs typeface="Arial MT Pro"/>
                <a:sym typeface="Arial MT Pro"/>
              </a:rPr>
              <a:t>Председатель Законодательного собрания Иркутской области</a:t>
            </a:r>
          </a:p>
          <a:p>
            <a:pPr algn="l">
              <a:lnSpc>
                <a:spcPts val="2565"/>
              </a:lnSpc>
              <a:spcBef>
                <a:spcPct val="0"/>
              </a:spcBef>
            </a:pPr>
            <a:endParaRPr lang="en-US" sz="1832">
              <a:solidFill>
                <a:srgbClr val="10223D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9" name="Freeform 29"/>
          <p:cNvSpPr/>
          <p:nvPr/>
        </p:nvSpPr>
        <p:spPr>
          <a:xfrm rot="-5400000">
            <a:off x="8351965" y="9058476"/>
            <a:ext cx="227281" cy="227281"/>
          </a:xfrm>
          <a:custGeom>
            <a:avLst/>
            <a:gdLst/>
            <a:ahLst/>
            <a:cxnLst/>
            <a:rect l="l" t="t" r="r" b="b"/>
            <a:pathLst>
              <a:path w="227281" h="227281">
                <a:moveTo>
                  <a:pt x="0" y="0"/>
                </a:moveTo>
                <a:lnTo>
                  <a:pt x="227280" y="0"/>
                </a:lnTo>
                <a:lnTo>
                  <a:pt x="227280" y="227281"/>
                </a:lnTo>
                <a:lnTo>
                  <a:pt x="0" y="227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AutoShape 30"/>
          <p:cNvSpPr/>
          <p:nvPr/>
        </p:nvSpPr>
        <p:spPr>
          <a:xfrm flipH="1">
            <a:off x="3329243" y="9179009"/>
            <a:ext cx="4698066" cy="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 rot="5400000">
            <a:off x="9819533" y="9065368"/>
            <a:ext cx="227281" cy="227281"/>
          </a:xfrm>
          <a:custGeom>
            <a:avLst/>
            <a:gdLst/>
            <a:ahLst/>
            <a:cxnLst/>
            <a:rect l="l" t="t" r="r" b="b"/>
            <a:pathLst>
              <a:path w="227281" h="227281">
                <a:moveTo>
                  <a:pt x="0" y="0"/>
                </a:moveTo>
                <a:lnTo>
                  <a:pt x="227281" y="0"/>
                </a:lnTo>
                <a:lnTo>
                  <a:pt x="227281" y="227281"/>
                </a:lnTo>
                <a:lnTo>
                  <a:pt x="0" y="227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AutoShape 32"/>
          <p:cNvSpPr/>
          <p:nvPr/>
        </p:nvSpPr>
        <p:spPr>
          <a:xfrm>
            <a:off x="10371469" y="9172116"/>
            <a:ext cx="4698066" cy="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2" y="6274275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2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41927" y="-370862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41927" y="70408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639110" y="1660435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9110" y="2183126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9110" y="2658332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1" y="0"/>
                </a:lnTo>
                <a:lnTo>
                  <a:pt x="250581" y="250581"/>
                </a:lnTo>
                <a:lnTo>
                  <a:pt x="0" y="250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02534" y="576241"/>
            <a:ext cx="13272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ИНСТИТУТ НАРОДНОГО ХОЗЯЙСТВА</a:t>
            </a:r>
            <a:endParaRPr lang="en-US" sz="4583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43000" y="1497057"/>
            <a:ext cx="14706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26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Кафедра отраслевой экономики и управления природными ресурсами</a:t>
            </a:r>
            <a:endParaRPr lang="en-US" sz="2400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38118" y="1993731"/>
            <a:ext cx="1410555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26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Кафедра экономики строительства и управления недвижимостью</a:t>
            </a:r>
            <a:endParaRPr lang="en-US" sz="2400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38118" y="2482160"/>
            <a:ext cx="1707735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26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Кафедра экономики предприятия и предпринимательской деятельности</a:t>
            </a:r>
            <a:endParaRPr lang="en-US" sz="2400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632" y="3895527"/>
            <a:ext cx="1981199" cy="2049812"/>
          </a:xfrm>
          <a:prstGeom prst="round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764399" y="1993731"/>
            <a:ext cx="0" cy="101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66799" y="2490405"/>
            <a:ext cx="0" cy="101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02391"/>
              </p:ext>
            </p:extLst>
          </p:nvPr>
        </p:nvGraphicFramePr>
        <p:xfrm>
          <a:off x="614566" y="3317343"/>
          <a:ext cx="14176256" cy="353568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76256">
                  <a:extLst>
                    <a:ext uri="{9D8B030D-6E8A-4147-A177-3AD203B41FA5}">
                      <a16:colId xmlns:a16="http://schemas.microsoft.com/office/drawing/2014/main" val="4034684634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Направления подготовки (бакалавриат)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6775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Экономика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(Экономика и организация фирмы)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77058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Экономика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(Экономика предприятия и предпринимательская</a:t>
                      </a:r>
                      <a:r>
                        <a:rPr lang="ru-RU" sz="1800" baseline="0" dirty="0" smtClean="0">
                          <a:solidFill>
                            <a:schemeClr val="tx2"/>
                          </a:solidFill>
                        </a:rPr>
                        <a:t> деятельность)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37033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Экономика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(Экономика и управление отраслевыми комплексами</a:t>
                      </a:r>
                      <a:r>
                        <a:rPr lang="ru-RU" sz="1800" baseline="0" dirty="0" smtClean="0">
                          <a:solidFill>
                            <a:schemeClr val="tx2"/>
                          </a:solidFill>
                        </a:rPr>
                        <a:t> (нефтегазовый комплекс; инвестиционно-строительный комплекс)</a:t>
                      </a:r>
                      <a:endParaRPr lang="ru-RU" sz="18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93277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Строительство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(Организация инвестиционно-строительной деятельности) </a:t>
                      </a:r>
                      <a:r>
                        <a:rPr lang="ru-RU" sz="1800" b="1" dirty="0" smtClean="0">
                          <a:solidFill>
                            <a:srgbClr val="F06913"/>
                          </a:solidFill>
                        </a:rPr>
                        <a:t>*доступно для освоения в</a:t>
                      </a:r>
                      <a:r>
                        <a:rPr lang="ru-RU" sz="1800" b="1" baseline="0" dirty="0" smtClean="0">
                          <a:solidFill>
                            <a:srgbClr val="F06913"/>
                          </a:solidFill>
                        </a:rPr>
                        <a:t> рамках программы двойного дипломирования с направлением подготовки</a:t>
                      </a:r>
                      <a:r>
                        <a:rPr lang="ru-RU" sz="1800" b="1" baseline="0" dirty="0" smtClean="0">
                          <a:solidFill>
                            <a:srgbClr val="FF7920"/>
                          </a:solidFill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F06913"/>
                          </a:solidFill>
                        </a:rPr>
                        <a:t>Экономика</a:t>
                      </a:r>
                      <a:r>
                        <a:rPr lang="ru-RU" sz="1800" dirty="0" smtClean="0">
                          <a:solidFill>
                            <a:srgbClr val="F06913"/>
                          </a:solidFill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F06913"/>
                          </a:solidFill>
                        </a:rPr>
                        <a:t>(Экономика и управление отраслевыми комплексами</a:t>
                      </a:r>
                      <a:r>
                        <a:rPr lang="ru-RU" sz="1800" b="1" baseline="0" dirty="0" smtClean="0">
                          <a:solidFill>
                            <a:srgbClr val="F06913"/>
                          </a:solidFill>
                        </a:rPr>
                        <a:t> (нефтегазовый комплекс; инвестиционно-строительный комплекс, специализация с 3 курса)</a:t>
                      </a:r>
                      <a:endParaRPr lang="ru-RU" sz="1800" b="1" dirty="0" smtClean="0">
                        <a:solidFill>
                          <a:srgbClr val="F0691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97293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Лесное дело 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(Лесное хозяйство и управление лесами)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70786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Землеустройство и кадастры 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(Управление и экспертиза недвижимости)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71951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Управление качеством 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(Управление бизнес-процессами в производственных системах)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404600"/>
                  </a:ext>
                </a:extLst>
              </a:tr>
            </a:tbl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017" y="8258201"/>
            <a:ext cx="4589583" cy="8771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1" t="86486" r="75197" b="2403"/>
          <a:stretch/>
        </p:blipFill>
        <p:spPr>
          <a:xfrm>
            <a:off x="16055720" y="7962448"/>
            <a:ext cx="1572413" cy="1468700"/>
          </a:xfrm>
          <a:prstGeom prst="round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75" t="2778" r="2500" b="82778"/>
          <a:stretch/>
        </p:blipFill>
        <p:spPr>
          <a:xfrm>
            <a:off x="16154773" y="640390"/>
            <a:ext cx="1404227" cy="1404227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370111"/>
            <a:ext cx="2362200" cy="2362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2949320" y="7410821"/>
            <a:ext cx="2156080" cy="20203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87" y="7261460"/>
            <a:ext cx="2384659" cy="23846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49" y="7536811"/>
            <a:ext cx="2028799" cy="20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5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2" y="6274275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2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41927" y="-370862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41927" y="70408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02534" y="576241"/>
            <a:ext cx="15932866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ИНСТИТУТ </a:t>
            </a:r>
            <a:r>
              <a:rPr lang="ru-RU" sz="4583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МИРОВОЙ ЭКОНОМИКИ И МЕЖДУНАРОДНЫХ ОТНОШЕНИЙ</a:t>
            </a:r>
            <a:endParaRPr lang="en-US" sz="4583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15609"/>
              </p:ext>
            </p:extLst>
          </p:nvPr>
        </p:nvGraphicFramePr>
        <p:xfrm>
          <a:off x="602534" y="2595160"/>
          <a:ext cx="14176256" cy="2438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76256">
                  <a:extLst>
                    <a:ext uri="{9D8B030D-6E8A-4147-A177-3AD203B41FA5}">
                      <a16:colId xmlns:a16="http://schemas.microsoft.com/office/drawing/2014/main" val="4034684634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Направления подготовки (бакалавриат)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6775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Лингвистика 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(Теория и методика преподавания иностранных языков и культур)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77058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Международные отношения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37033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Туризм 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(Туристский и гостиничный бизнес)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932773"/>
                  </a:ext>
                </a:extLst>
              </a:tr>
              <a:tr h="393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Востоковедение и африканистика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97293"/>
                  </a:ext>
                </a:extLst>
              </a:tr>
              <a:tr h="393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Экономика 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(Внешнеэкономическая деятельность)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997331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108599"/>
              </p:ext>
            </p:extLst>
          </p:nvPr>
        </p:nvGraphicFramePr>
        <p:xfrm>
          <a:off x="570931" y="5214260"/>
          <a:ext cx="14183796" cy="16459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83796">
                  <a:extLst>
                    <a:ext uri="{9D8B030D-6E8A-4147-A177-3AD203B41FA5}">
                      <a16:colId xmlns:a16="http://schemas.microsoft.com/office/drawing/2014/main" val="3004244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Направления подготовки (специалитет)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36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Перевод и переводоведение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(Лингвистическое обеспечение межгосударственных отношений)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29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Экономическая безопасность </a:t>
                      </a:r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(Экономико-правовое обеспечение экономической безопасности)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002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Таможенное дело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218502"/>
                  </a:ext>
                </a:extLst>
              </a:tr>
            </a:tbl>
          </a:graphicData>
        </a:graphic>
      </p:graphicFrame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BB038BA-DC30-2623-5432-750B3B77D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310" y="3811973"/>
            <a:ext cx="2166282" cy="2091856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003987"/>
              </p:ext>
            </p:extLst>
          </p:nvPr>
        </p:nvGraphicFramePr>
        <p:xfrm>
          <a:off x="570931" y="7040880"/>
          <a:ext cx="14207859" cy="2042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207859">
                  <a:extLst>
                    <a:ext uri="{9D8B030D-6E8A-4147-A177-3AD203B41FA5}">
                      <a16:colId xmlns:a16="http://schemas.microsoft.com/office/drawing/2014/main" val="3761561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Направления подготовки (магистратура)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023698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Лингвистика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 (Теория и методика преподавания русского языка как иностранного)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40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Международные отношения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913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Торговое дело 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(Международная торговля и электронная коммерция)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06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Экономика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 (Мировая экономика и международный бизнес (русско-китайская программа двойного дипломирования) </a:t>
                      </a:r>
                      <a:endParaRPr lang="ru-RU" sz="20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61126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71" y="471356"/>
            <a:ext cx="1746360" cy="17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2" y="6274275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2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41927" y="-370862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41927" y="70408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02534" y="576241"/>
            <a:ext cx="15932866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ИНСТИТУТ </a:t>
            </a:r>
            <a:r>
              <a:rPr lang="ru-RU" sz="4583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ГОСУДАРСТВЕННОГО ПРАВА </a:t>
            </a:r>
          </a:p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 НАЦИОНАЛЬНОЙ БЕЗОПАСНОСТИ</a:t>
            </a:r>
            <a:endParaRPr lang="en-US" sz="4583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98" y="3869203"/>
            <a:ext cx="2326457" cy="21528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0122" y="2460996"/>
            <a:ext cx="113631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40.05.01 ПРАВОВОЕ </a:t>
            </a:r>
            <a:r>
              <a:rPr lang="ru-RU" sz="2800" b="1" dirty="0" smtClean="0">
                <a:solidFill>
                  <a:schemeClr val="tx2"/>
                </a:solidFill>
              </a:rPr>
              <a:t>ОБЕСПЕЧЕНИЕ НАЦИОНАЛЬНОЙ БЕЗОПАСНОСТИ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(специализация</a:t>
            </a:r>
            <a:r>
              <a:rPr lang="ru-RU" sz="2800" dirty="0">
                <a:solidFill>
                  <a:schemeClr val="tx2"/>
                </a:solidFill>
              </a:rPr>
              <a:t>: уголовно-правовая)</a:t>
            </a:r>
          </a:p>
          <a:p>
            <a:r>
              <a:rPr lang="ru-RU" sz="2800" dirty="0">
                <a:solidFill>
                  <a:schemeClr val="tx2"/>
                </a:solidFill>
              </a:rPr>
              <a:t>Квалификация – </a:t>
            </a:r>
            <a:r>
              <a:rPr lang="ru-RU" sz="2800" dirty="0" smtClean="0">
                <a:solidFill>
                  <a:schemeClr val="tx2"/>
                </a:solidFill>
              </a:rPr>
              <a:t>юрист</a:t>
            </a:r>
            <a:endParaRPr lang="ru-RU" sz="2800" dirty="0">
              <a:solidFill>
                <a:schemeClr val="tx2"/>
              </a:solidFill>
            </a:endParaRPr>
          </a:p>
          <a:p>
            <a:r>
              <a:rPr lang="ru-RU" sz="2800" dirty="0">
                <a:solidFill>
                  <a:schemeClr val="tx2"/>
                </a:solidFill>
              </a:rPr>
              <a:t>Форма обучения: очная, заочная</a:t>
            </a:r>
          </a:p>
          <a:p>
            <a:r>
              <a:rPr lang="ru-RU" sz="2800" dirty="0">
                <a:solidFill>
                  <a:schemeClr val="tx2"/>
                </a:solidFill>
              </a:rPr>
              <a:t>Срок обучения: 5 лет</a:t>
            </a:r>
          </a:p>
          <a:p>
            <a:endParaRPr lang="ru-RU" sz="2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</a:rPr>
              <a:t>Современное </a:t>
            </a:r>
            <a:r>
              <a:rPr lang="ru-RU" sz="2800" dirty="0" smtClean="0">
                <a:solidFill>
                  <a:schemeClr val="tx2"/>
                </a:solidFill>
              </a:rPr>
              <a:t>оснащение</a:t>
            </a:r>
            <a:endParaRPr lang="ru-RU" sz="2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</a:rPr>
              <a:t>Квалифицированный </a:t>
            </a:r>
            <a:r>
              <a:rPr lang="ru-RU" sz="2800" dirty="0" smtClean="0">
                <a:solidFill>
                  <a:schemeClr val="tx2"/>
                </a:solidFill>
              </a:rPr>
              <a:t>профессорско-преподавательский состав</a:t>
            </a:r>
            <a:endParaRPr lang="ru-RU" sz="2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</a:rPr>
              <a:t>Насыщенная </a:t>
            </a:r>
            <a:r>
              <a:rPr lang="ru-RU" sz="2800" dirty="0" err="1">
                <a:solidFill>
                  <a:schemeClr val="tx2"/>
                </a:solidFill>
              </a:rPr>
              <a:t>внеучебная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smtClean="0">
                <a:solidFill>
                  <a:schemeClr val="tx2"/>
                </a:solidFill>
              </a:rPr>
              <a:t>жизнь</a:t>
            </a:r>
            <a:endParaRPr lang="ru-RU" sz="2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</a:rPr>
              <a:t>Места трудоустройства выпускников: МВД России, СК РФ, ФСБ РФ, ФССП РФ, прокуратура, судебная система РФ, адвокатура, органы государственной власти РФ, муниципальные органы, юридические службы </a:t>
            </a:r>
            <a:r>
              <a:rPr lang="ru-RU" sz="2800" dirty="0" smtClean="0">
                <a:solidFill>
                  <a:schemeClr val="tx2"/>
                </a:solidFill>
              </a:rPr>
              <a:t>организаций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497" y="459965"/>
            <a:ext cx="2695227" cy="1874025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" b="4020"/>
          <a:stretch/>
        </p:blipFill>
        <p:spPr>
          <a:xfrm>
            <a:off x="15354497" y="7557314"/>
            <a:ext cx="2722121" cy="1902408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332" y="3302950"/>
            <a:ext cx="2464053" cy="3285404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8142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9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2" y="6274275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2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41927" y="-370862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41927" y="70408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02534" y="576241"/>
            <a:ext cx="15932866" cy="76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МЕЖДУНАРОДНЫЙ ФАКУЛЬТЕТ</a:t>
            </a:r>
            <a:endParaRPr lang="en-US" sz="4583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740731"/>
              </p:ext>
            </p:extLst>
          </p:nvPr>
        </p:nvGraphicFramePr>
        <p:xfrm>
          <a:off x="602534" y="1762540"/>
          <a:ext cx="14207859" cy="3688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35953">
                  <a:extLst>
                    <a:ext uri="{9D8B030D-6E8A-4147-A177-3AD203B41FA5}">
                      <a16:colId xmlns:a16="http://schemas.microsoft.com/office/drawing/2014/main" val="3761561158"/>
                    </a:ext>
                  </a:extLst>
                </a:gridCol>
                <a:gridCol w="4735953">
                  <a:extLst>
                    <a:ext uri="{9D8B030D-6E8A-4147-A177-3AD203B41FA5}">
                      <a16:colId xmlns:a16="http://schemas.microsoft.com/office/drawing/2014/main" val="4112432524"/>
                    </a:ext>
                  </a:extLst>
                </a:gridCol>
                <a:gridCol w="4735953">
                  <a:extLst>
                    <a:ext uri="{9D8B030D-6E8A-4147-A177-3AD203B41FA5}">
                      <a16:colId xmlns:a16="http://schemas.microsoft.com/office/drawing/2014/main" val="139409986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Программы двойного</a:t>
                      </a:r>
                      <a:r>
                        <a:rPr lang="ru-RU" sz="2400" baseline="0" dirty="0" smtClean="0">
                          <a:solidFill>
                            <a:schemeClr val="tx2"/>
                          </a:solidFill>
                        </a:rPr>
                        <a:t> дипломирования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023698"/>
                  </a:ext>
                </a:extLst>
              </a:tr>
              <a:tr h="1552160">
                <a:tc>
                  <a:txBody>
                    <a:bodyPr/>
                    <a:lstStyle/>
                    <a:p>
                      <a:pPr algn="ctr"/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Пекинский университет внешней экономики и торговли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Шеньянский  политехнический</a:t>
                      </a:r>
                      <a:r>
                        <a:rPr lang="ru-RU" sz="20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университет</a:t>
                      </a:r>
                    </a:p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</a:rPr>
                        <a:t>Уханьский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 университет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405412"/>
                  </a:ext>
                </a:extLst>
              </a:tr>
              <a:tr h="76750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Бакалавриат: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Экономика (Мировая экономика)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Торговое дело</a:t>
                      </a:r>
                      <a:r>
                        <a:rPr lang="ru-RU" sz="2000" b="0" baseline="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Маркетинг, продажи и логистика)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Бакалавриат: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Менеджмент</a:t>
                      </a:r>
                      <a:r>
                        <a:rPr lang="ru-RU" sz="2000" b="0" baseline="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Управление</a:t>
                      </a:r>
                      <a:r>
                        <a:rPr lang="ru-RU" sz="20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бизнесом)</a:t>
                      </a:r>
                    </a:p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/>
                          </a:solidFill>
                        </a:rPr>
                        <a:t>Магистратура: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Экономика</a:t>
                      </a:r>
                      <a:r>
                        <a:rPr lang="ru-RU" sz="2000" b="0" baseline="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</a:rPr>
                        <a:t>Мировая экономика и международный бизнес)</a:t>
                      </a:r>
                    </a:p>
                    <a:p>
                      <a:endParaRPr lang="ru-RU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45278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978" y="3978879"/>
            <a:ext cx="1943897" cy="1941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2317514"/>
            <a:ext cx="963251" cy="914746"/>
          </a:xfrm>
          <a:prstGeom prst="flowChartConnector">
            <a:avLst/>
          </a:prstGeom>
        </p:spPr>
      </p:pic>
      <p:pic>
        <p:nvPicPr>
          <p:cNvPr id="16" name="Picture 3" descr="沈阳理工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01" y="2279760"/>
            <a:ext cx="1025524" cy="9525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2317514"/>
            <a:ext cx="874325" cy="871601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58249"/>
              </p:ext>
            </p:extLst>
          </p:nvPr>
        </p:nvGraphicFramePr>
        <p:xfrm>
          <a:off x="602533" y="5689634"/>
          <a:ext cx="14207859" cy="12064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207859">
                  <a:extLst>
                    <a:ext uri="{9D8B030D-6E8A-4147-A177-3AD203B41FA5}">
                      <a16:colId xmlns:a16="http://schemas.microsoft.com/office/drawing/2014/main" val="1261722409"/>
                    </a:ext>
                  </a:extLst>
                </a:gridCol>
              </a:tblGrid>
              <a:tr h="12064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Педагогическое образование </a:t>
                      </a:r>
                      <a:r>
                        <a:rPr lang="ru-RU" sz="2400" b="0" dirty="0" smtClean="0">
                          <a:solidFill>
                            <a:schemeClr val="tx2"/>
                          </a:solidFill>
                        </a:rPr>
                        <a:t>(Русский язык) – </a:t>
                      </a:r>
                      <a:r>
                        <a:rPr lang="ru-RU" sz="2400" b="0" dirty="0" smtClean="0">
                          <a:solidFill>
                            <a:srgbClr val="FF7920"/>
                          </a:solidFill>
                        </a:rPr>
                        <a:t>новое</a:t>
                      </a:r>
                      <a:r>
                        <a:rPr lang="ru-RU" sz="2400" b="0" baseline="0" dirty="0" smtClean="0">
                          <a:solidFill>
                            <a:srgbClr val="FF7920"/>
                          </a:solidFill>
                        </a:rPr>
                        <a:t> направление подготовки бакалавриата</a:t>
                      </a:r>
                    </a:p>
                    <a:p>
                      <a:pPr algn="ctr"/>
                      <a:r>
                        <a:rPr lang="ru-RU" sz="2400" b="0" baseline="0" dirty="0" smtClean="0">
                          <a:solidFill>
                            <a:srgbClr val="FF7920"/>
                          </a:solidFill>
                        </a:rPr>
                        <a:t> </a:t>
                      </a:r>
                      <a:r>
                        <a:rPr lang="ru-RU" sz="2400" b="0" baseline="0" dirty="0" smtClean="0">
                          <a:solidFill>
                            <a:schemeClr val="tx2"/>
                          </a:solidFill>
                        </a:rPr>
                        <a:t>(22 бюджетных места)</a:t>
                      </a:r>
                      <a:endParaRPr lang="ru-RU" sz="2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02622"/>
                  </a:ext>
                </a:extLst>
              </a:tr>
            </a:tbl>
          </a:graphicData>
        </a:graphic>
      </p:graphicFrame>
      <p:sp>
        <p:nvSpPr>
          <p:cNvPr id="18" name="TextBox 16"/>
          <p:cNvSpPr txBox="1"/>
          <p:nvPr/>
        </p:nvSpPr>
        <p:spPr>
          <a:xfrm>
            <a:off x="640633" y="7135114"/>
            <a:ext cx="147066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2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Заграничные </a:t>
            </a:r>
            <a:r>
              <a:rPr lang="ru-RU" sz="2400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языковые </a:t>
            </a:r>
            <a:r>
              <a:rPr lang="ru-RU" sz="2400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стажировки (Китай</a:t>
            </a:r>
            <a:r>
              <a:rPr lang="ru-RU" sz="2400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Вьетнам, </a:t>
            </a:r>
            <a:r>
              <a:rPr lang="ru-RU" sz="2400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Монголия)</a:t>
            </a:r>
          </a:p>
          <a:p>
            <a:pPr marL="342900" indent="-342900">
              <a:lnSpc>
                <a:spcPts val="42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</a:t>
            </a:r>
            <a:r>
              <a:rPr lang="ru-RU" sz="2400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ечевая практика</a:t>
            </a:r>
          </a:p>
          <a:p>
            <a:pPr marL="342900" indent="-342900">
              <a:lnSpc>
                <a:spcPts val="42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 диплома по окончании обучения по профилям подготовки </a:t>
            </a:r>
          </a:p>
          <a:p>
            <a:pPr marL="342900" indent="-342900">
              <a:lnSpc>
                <a:spcPts val="422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676" y="56526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2" y="6274275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2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55352" y="-32599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51450" y="6588354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02536" y="287411"/>
            <a:ext cx="13272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ИНСТИТУТ ЮСТИЦИИ</a:t>
            </a:r>
            <a:endParaRPr lang="en-US" sz="4583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602536" y="1142039"/>
          <a:ext cx="14176256" cy="292730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76256">
                  <a:extLst>
                    <a:ext uri="{9D8B030D-6E8A-4147-A177-3AD203B41FA5}">
                      <a16:colId xmlns:a16="http://schemas.microsoft.com/office/drawing/2014/main" val="403468463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Направления подготовки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67756"/>
                  </a:ext>
                </a:extLst>
              </a:tr>
              <a:tr h="55252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Бакалавриат (40.03.01) – </a:t>
                      </a:r>
                      <a:r>
                        <a:rPr lang="ru-RU" sz="1800" b="0" dirty="0" smtClean="0"/>
                        <a:t>«Юриспруденция»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77058"/>
                  </a:ext>
                </a:extLst>
              </a:tr>
              <a:tr h="600893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Специалитет (40.05.04) – </a:t>
                      </a:r>
                      <a:r>
                        <a:rPr lang="ru-RU" sz="1800" b="0" dirty="0" smtClean="0"/>
                        <a:t>«Судебная и прокурорская деятельность»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370336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Магистратура (40.04.01) – </a:t>
                      </a:r>
                      <a:r>
                        <a:rPr lang="ru-RU" sz="1800" dirty="0" smtClean="0"/>
                        <a:t>«Гражданское право и процесс»; «Уголовное право, уголовный процесс и прокурорский надзор»; «Экспертно-криминалистическое обеспечение уголовного судопроизводства» (только заочная форма)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932773"/>
                  </a:ext>
                </a:extLst>
              </a:tr>
              <a:tr h="659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Аспирантура (5.1) –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«Право»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9729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35" y="8083646"/>
            <a:ext cx="1785249" cy="17852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490" y="8147810"/>
            <a:ext cx="1383752" cy="17210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205" y="8147810"/>
            <a:ext cx="2404202" cy="18910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369" y="8367052"/>
            <a:ext cx="2297180" cy="16770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4551" y="3804344"/>
            <a:ext cx="2225209" cy="2225209"/>
          </a:xfrm>
          <a:prstGeom prst="round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58019" y="611966"/>
            <a:ext cx="1986862" cy="1986862"/>
          </a:xfrm>
          <a:prstGeom prst="round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673346" y="4290357"/>
            <a:ext cx="47156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ГУ МВД РФ по Иркутской области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УФССП по Иркутской области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Иркутская Областная коллегия адвокатов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Нотариальная палата Иркутской области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ПАО «Сбербанк России» и др.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15003" y="8216705"/>
            <a:ext cx="3716384" cy="209046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149" y="4403498"/>
            <a:ext cx="246909" cy="24690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8116" y="4403498"/>
            <a:ext cx="246909" cy="2469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34219" y="4247183"/>
            <a:ext cx="6639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Прокуратура Иркутской области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Следственный комитет РФ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Арбитражный суд Иркутской области; Арбитражный суд Восточно-Сибирского округа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Управление Судебного департамента в Иркутской области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Агентство по обеспечению деятельности мировых судей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49367"/>
              </p:ext>
            </p:extLst>
          </p:nvPr>
        </p:nvGraphicFramePr>
        <p:xfrm>
          <a:off x="618989" y="6429681"/>
          <a:ext cx="14176258" cy="13121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88129">
                  <a:extLst>
                    <a:ext uri="{9D8B030D-6E8A-4147-A177-3AD203B41FA5}">
                      <a16:colId xmlns:a16="http://schemas.microsoft.com/office/drawing/2014/main" val="139069519"/>
                    </a:ext>
                  </a:extLst>
                </a:gridCol>
                <a:gridCol w="7088129">
                  <a:extLst>
                    <a:ext uri="{9D8B030D-6E8A-4147-A177-3AD203B41FA5}">
                      <a16:colId xmlns:a16="http://schemas.microsoft.com/office/drawing/2014/main" val="3036960218"/>
                    </a:ext>
                  </a:extLst>
                </a:gridCol>
              </a:tblGrid>
              <a:tr h="656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Юридическая клиника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Школа секретаря-нотариуса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97439717"/>
                  </a:ext>
                </a:extLst>
              </a:tr>
              <a:tr h="656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Школа Шерлока Холмса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Школа молодого следователя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869950877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58019" y="7220514"/>
            <a:ext cx="2170078" cy="21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60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2" y="6274275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2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41927" y="-370862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41927" y="70408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02534" y="576241"/>
            <a:ext cx="15932866" cy="76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ИНСТИТУТ </a:t>
            </a:r>
            <a:r>
              <a:rPr lang="ru-RU" sz="4583" b="1" dirty="0" smtClean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УПРАВЛЕНИЯ И ФИНАНСОВ</a:t>
            </a:r>
            <a:endParaRPr lang="en-US" sz="4583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899805"/>
              </p:ext>
            </p:extLst>
          </p:nvPr>
        </p:nvGraphicFramePr>
        <p:xfrm>
          <a:off x="602534" y="1714500"/>
          <a:ext cx="14176256" cy="384757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76256">
                  <a:extLst>
                    <a:ext uri="{9D8B030D-6E8A-4147-A177-3AD203B41FA5}">
                      <a16:colId xmlns:a16="http://schemas.microsoft.com/office/drawing/2014/main" val="4034684634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Направления подготовки (бакалавриат)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6775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Экономика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baseline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0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Финансы и кредит)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77058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Экономика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baseline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0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Бухгалтерский учет и налогообложение)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37033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Менеджмент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baseline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0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Управление бизнесом)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932773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Менеджмент</a:t>
                      </a:r>
                      <a:r>
                        <a:rPr lang="ru-RU" sz="1800" b="0" i="0" baseline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b="0" i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Менеджмент и бизнес-технологии)*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15833"/>
                  </a:ext>
                </a:extLst>
              </a:tr>
              <a:tr h="393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Управление персоналом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97293"/>
                  </a:ext>
                </a:extLst>
              </a:tr>
              <a:tr h="393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Государственное и муниципальное управление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714926"/>
                  </a:ext>
                </a:extLst>
              </a:tr>
              <a:tr h="393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Государственное и муниципальное управление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b="0" i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(Государственная и муниципальная служба)*</a:t>
                      </a:r>
                      <a:endParaRPr lang="ru-RU" sz="1800" b="0" i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140573"/>
                  </a:ext>
                </a:extLst>
              </a:tr>
              <a:tr h="393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Торговое дело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b="0" i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(</a:t>
                      </a:r>
                      <a:r>
                        <a:rPr lang="ru-RU" sz="1800" b="0" i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Маркетинг, продажи, логистика)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17294"/>
                  </a:ext>
                </a:extLst>
              </a:tr>
              <a:tr h="393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Торговое дело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b="0" i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(</a:t>
                      </a:r>
                      <a:r>
                        <a:rPr lang="ru-RU" sz="1800" b="0" i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Логистика и маркетинг в закупках </a:t>
                      </a:r>
                      <a:r>
                        <a:rPr lang="ru-RU" sz="1800" b="0" i="0" smtClean="0">
                          <a:solidFill>
                            <a:schemeClr val="tx2"/>
                          </a:solidFill>
                          <a:latin typeface="+mn-lt"/>
                        </a:rPr>
                        <a:t>и продажах)*</a:t>
                      </a:r>
                      <a:endParaRPr lang="ru-RU" sz="1800" b="0" i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749080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406695"/>
              </p:ext>
            </p:extLst>
          </p:nvPr>
        </p:nvGraphicFramePr>
        <p:xfrm>
          <a:off x="570931" y="5723784"/>
          <a:ext cx="14207859" cy="263419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207859">
                  <a:extLst>
                    <a:ext uri="{9D8B030D-6E8A-4147-A177-3AD203B41FA5}">
                      <a16:colId xmlns:a16="http://schemas.microsoft.com/office/drawing/2014/main" val="3761561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Направления подготовки (магистратура)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023698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Финансы и кредит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(Финансы и финансовые институты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;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очная, заочная формы обучения)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40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Экономика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(Бухгалтерский учет, налогообложение, анализ и аудит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;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очно-заочная форма обучения)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913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Управление персоналом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(Стратегическое управление персоналом и HR-аналитика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;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заочная форма обучения)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06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Менеджмент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en-US" sz="1800" b="0" dirty="0" smtClean="0">
                          <a:solidFill>
                            <a:schemeClr val="tx2"/>
                          </a:solidFill>
                        </a:rPr>
                        <a:t>International management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;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очная форма обучения)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175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Менеджмент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Стратегическое управление организацией;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</a:rPr>
                        <a:t>очная форма обучения)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61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Государственное</a:t>
                      </a:r>
                      <a:r>
                        <a:rPr lang="ru-RU" sz="1800" b="1" baseline="0" dirty="0" smtClean="0">
                          <a:solidFill>
                            <a:schemeClr val="tx2"/>
                          </a:solidFill>
                        </a:rPr>
                        <a:t> и муниципальное управление 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</a:rPr>
                        <a:t>(Система государственного и муниципального управления; заочная форма обучения)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27741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091" y="3762017"/>
            <a:ext cx="2249672" cy="22472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" y="8493345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Продолжительность обучения:</a:t>
            </a:r>
          </a:p>
          <a:p>
            <a:r>
              <a:rPr lang="ru-RU" b="1" dirty="0">
                <a:solidFill>
                  <a:schemeClr val="tx2"/>
                </a:solidFill>
              </a:rPr>
              <a:t>Очная форма – 4 года</a:t>
            </a:r>
          </a:p>
          <a:p>
            <a:r>
              <a:rPr lang="ru-RU" b="1" dirty="0">
                <a:solidFill>
                  <a:schemeClr val="tx2"/>
                </a:solidFill>
              </a:rPr>
              <a:t>Очно-заочная форма с применением дистанционных технологий – 4,5 </a:t>
            </a:r>
            <a:r>
              <a:rPr lang="ru-RU" b="1" dirty="0" smtClean="0">
                <a:solidFill>
                  <a:schemeClr val="tx2"/>
                </a:solidFill>
              </a:rPr>
              <a:t>года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chemeClr val="tx2"/>
                </a:solidFill>
              </a:rPr>
              <a:t>*Дистанционный </a:t>
            </a:r>
            <a:r>
              <a:rPr lang="ru-RU" b="1" dirty="0">
                <a:solidFill>
                  <a:schemeClr val="tx2"/>
                </a:solidFill>
              </a:rPr>
              <a:t>формат предполагает обучение удаленно, включая защиту выпускной </a:t>
            </a:r>
            <a:r>
              <a:rPr lang="ru-RU" b="1" dirty="0" smtClean="0">
                <a:solidFill>
                  <a:schemeClr val="tx2"/>
                </a:solidFill>
              </a:rPr>
              <a:t>работы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038839" y="7810500"/>
            <a:ext cx="1606175" cy="1606175"/>
          </a:xfrm>
          <a:prstGeom prst="round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716000" y="9047343"/>
            <a:ext cx="2432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Описание программ: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19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94412" y="6274275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4412" y="3232260"/>
            <a:ext cx="314079" cy="314079"/>
          </a:xfrm>
          <a:custGeom>
            <a:avLst/>
            <a:gdLst/>
            <a:ahLst/>
            <a:cxnLst/>
            <a:rect l="l" t="t" r="r" b="b"/>
            <a:pathLst>
              <a:path w="314079" h="314079">
                <a:moveTo>
                  <a:pt x="0" y="0"/>
                </a:moveTo>
                <a:lnTo>
                  <a:pt x="314079" y="0"/>
                </a:lnTo>
                <a:lnTo>
                  <a:pt x="314079" y="314079"/>
                </a:lnTo>
                <a:lnTo>
                  <a:pt x="0" y="31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6841927" y="-370862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841927" y="7040880"/>
            <a:ext cx="0" cy="649224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02534" y="576241"/>
            <a:ext cx="15932866" cy="1587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Институт культуры, социальных коммуникаций </a:t>
            </a:r>
          </a:p>
          <a:p>
            <a:pPr>
              <a:lnSpc>
                <a:spcPts val="6417"/>
              </a:lnSpc>
              <a:spcBef>
                <a:spcPct val="0"/>
              </a:spcBef>
            </a:pPr>
            <a:r>
              <a:rPr lang="ru-RU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 информационных технологий</a:t>
            </a:r>
          </a:p>
        </p:txBody>
      </p:sp>
      <p:graphicFrame>
        <p:nvGraphicFramePr>
          <p:cNvPr id="1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714568"/>
              </p:ext>
            </p:extLst>
          </p:nvPr>
        </p:nvGraphicFramePr>
        <p:xfrm>
          <a:off x="602535" y="2255259"/>
          <a:ext cx="14866066" cy="746813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298187">
                  <a:extLst>
                    <a:ext uri="{9D8B030D-6E8A-4147-A177-3AD203B41FA5}">
                      <a16:colId xmlns:a16="http://schemas.microsoft.com/office/drawing/2014/main" val="4114709017"/>
                    </a:ext>
                  </a:extLst>
                </a:gridCol>
                <a:gridCol w="3480743">
                  <a:extLst>
                    <a:ext uri="{9D8B030D-6E8A-4147-A177-3AD203B41FA5}">
                      <a16:colId xmlns:a16="http://schemas.microsoft.com/office/drawing/2014/main" val="3131853068"/>
                    </a:ext>
                  </a:extLst>
                </a:gridCol>
                <a:gridCol w="2414925">
                  <a:extLst>
                    <a:ext uri="{9D8B030D-6E8A-4147-A177-3AD203B41FA5}">
                      <a16:colId xmlns:a16="http://schemas.microsoft.com/office/drawing/2014/main" val="1732589485"/>
                    </a:ext>
                  </a:extLst>
                </a:gridCol>
                <a:gridCol w="2138933">
                  <a:extLst>
                    <a:ext uri="{9D8B030D-6E8A-4147-A177-3AD203B41FA5}">
                      <a16:colId xmlns:a16="http://schemas.microsoft.com/office/drawing/2014/main" val="2457343703"/>
                    </a:ext>
                  </a:extLst>
                </a:gridCol>
                <a:gridCol w="3533278">
                  <a:extLst>
                    <a:ext uri="{9D8B030D-6E8A-4147-A177-3AD203B41FA5}">
                      <a16:colId xmlns:a16="http://schemas.microsoft.com/office/drawing/2014/main" val="1605335865"/>
                    </a:ext>
                  </a:extLst>
                </a:gridCol>
              </a:tblGrid>
              <a:tr h="297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Направление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 подготовки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Профиль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Форма обучения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Срок обучения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Места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2371618109"/>
                  </a:ext>
                </a:extLst>
              </a:tr>
              <a:tr h="594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09.03.03 Прикладная информатика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Информационные системы и технологии в управлении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Очная/заочная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4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года/4 г. 6мес.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Из федерального бюджета/по договорам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4151253423"/>
                  </a:ext>
                </a:extLst>
              </a:tr>
              <a:tr h="594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09.03.03 Прикладная информатика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Системы искусственного интеллекта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Очная/заочная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4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года/4 г. 6 мес. 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Из федерального бюджета/по договорам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3702331854"/>
                  </a:ext>
                </a:extLst>
              </a:tr>
              <a:tr h="594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38.03.05 Бизнес-информатика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Цифровая экономика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4 года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Из федерального бюджета/по договорам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1760526387"/>
                  </a:ext>
                </a:extLst>
              </a:tr>
              <a:tr h="297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42.03.01 Реклама и связи с общественностью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Реклама и связи с общественностью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4 года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2375696113"/>
                  </a:ext>
                </a:extLst>
              </a:tr>
              <a:tr h="260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42.03.02 Журналистика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Журналистика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4 года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33063389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50.03.02 Изящные искусства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Организационная деятельность в сфере культуры, искусства и массовых коммуникаций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4 года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Из федерального бюджета/по договорам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1181315123"/>
                  </a:ext>
                </a:extLst>
              </a:tr>
              <a:tr h="89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50.03.01 Искусства и гуманитарные науки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Искусства и гуманитарные науки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Заочная (в т.ч. с применением дистанционных технологий по желанию обучающегося)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4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года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6 месяцев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1471549122"/>
                  </a:ext>
                </a:extLst>
              </a:tr>
              <a:tr h="89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</a:rPr>
                        <a:t>39.03.02 Социальная работа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</a:rPr>
                        <a:t>Организация социальной работы с разными группами населения 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Заочная (в </a:t>
                      </a:r>
                      <a:r>
                        <a:rPr lang="ru-RU" sz="1600" dirty="0" err="1">
                          <a:solidFill>
                            <a:schemeClr val="tx2"/>
                          </a:solidFill>
                          <a:effectLst/>
                        </a:rPr>
                        <a:t>т.ч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. с применением дистанционных технологий по желанию обучающегося)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4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года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6 месяцев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2270092654"/>
                  </a:ext>
                </a:extLst>
              </a:tr>
              <a:tr h="445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37.03.01 Психология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Психология в экономике и управлении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4 года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472665719"/>
                  </a:ext>
                </a:extLst>
              </a:tr>
              <a:tr h="742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37.05.02 Психология служебной деятельности 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/>
                          </a:solidFill>
                          <a:effectLst/>
                        </a:rPr>
                        <a:t>Морально-психологическое обеспечение служебной деятельности</a:t>
                      </a:r>
                      <a:endParaRPr lang="ru-RU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чная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5 лет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о </a:t>
                      </a: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82" marR="62482" marT="0" marB="0"/>
                </a:tc>
                <a:extLst>
                  <a:ext uri="{0D108BD9-81ED-4DB2-BD59-A6C34878D82A}">
                    <a16:rowId xmlns:a16="http://schemas.microsoft.com/office/drawing/2014/main" val="428169586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85" y="3987984"/>
            <a:ext cx="1842331" cy="1840489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777" y="819150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28492" y="4964619"/>
            <a:ext cx="12271686" cy="96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2"/>
              </a:lnSpc>
            </a:pPr>
            <a:r>
              <a:rPr lang="en-US" sz="5400" b="1" dirty="0">
                <a:solidFill>
                  <a:srgbClr val="425E7B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</a:p>
        </p:txBody>
      </p:sp>
      <p:sp>
        <p:nvSpPr>
          <p:cNvPr id="7" name="TextBox 35"/>
          <p:cNvSpPr txBox="1"/>
          <p:nvPr/>
        </p:nvSpPr>
        <p:spPr>
          <a:xfrm>
            <a:off x="8178346" y="6132307"/>
            <a:ext cx="1759320" cy="41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404" spc="-86" dirty="0">
                <a:solidFill>
                  <a:srgbClr val="224162"/>
                </a:solidFill>
                <a:latin typeface="IBM Plex Sans"/>
                <a:ea typeface="IBM Plex Sans"/>
                <a:cs typeface="IBM Plex Sans"/>
                <a:sym typeface="IBM Plex Sans"/>
              </a:rPr>
              <a:t>www.bgu.ru</a:t>
            </a:r>
          </a:p>
        </p:txBody>
      </p:sp>
      <p:sp>
        <p:nvSpPr>
          <p:cNvPr id="8" name="TextBox 36"/>
          <p:cNvSpPr txBox="1"/>
          <p:nvPr/>
        </p:nvSpPr>
        <p:spPr>
          <a:xfrm>
            <a:off x="7991206" y="6513755"/>
            <a:ext cx="2092163" cy="411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3"/>
              </a:lnSpc>
            </a:pPr>
            <a:r>
              <a:rPr lang="en-US" sz="2409" spc="-115" dirty="0">
                <a:solidFill>
                  <a:srgbClr val="224162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priem@bgu.ru</a:t>
            </a:r>
          </a:p>
        </p:txBody>
      </p:sp>
      <p:sp>
        <p:nvSpPr>
          <p:cNvPr id="11" name="TextBox 37"/>
          <p:cNvSpPr txBox="1"/>
          <p:nvPr/>
        </p:nvSpPr>
        <p:spPr>
          <a:xfrm>
            <a:off x="7848600" y="6950287"/>
            <a:ext cx="2418812" cy="370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1"/>
              </a:lnSpc>
            </a:pPr>
            <a:r>
              <a:rPr lang="en-US" sz="2215" spc="-144" dirty="0">
                <a:solidFill>
                  <a:srgbClr val="224162"/>
                </a:solidFill>
                <a:latin typeface="IBM Plex Sans"/>
                <a:ea typeface="IBM Plex Sans"/>
                <a:cs typeface="IBM Plex Sans"/>
                <a:sym typeface="IBM Plex Sans"/>
              </a:rPr>
              <a:t>+7(3952)5-0000-5</a:t>
            </a:r>
          </a:p>
        </p:txBody>
      </p:sp>
      <p:sp>
        <p:nvSpPr>
          <p:cNvPr id="14" name="Freeform 9"/>
          <p:cNvSpPr/>
          <p:nvPr/>
        </p:nvSpPr>
        <p:spPr>
          <a:xfrm>
            <a:off x="7848600" y="1409700"/>
            <a:ext cx="7690087" cy="3250145"/>
          </a:xfrm>
          <a:custGeom>
            <a:avLst/>
            <a:gdLst>
              <a:gd name="connsiteX0" fmla="*/ 0 w 7634955"/>
              <a:gd name="connsiteY0" fmla="*/ 0 h 3250145"/>
              <a:gd name="connsiteX1" fmla="*/ 7634955 w 7634955"/>
              <a:gd name="connsiteY1" fmla="*/ 0 h 3250145"/>
              <a:gd name="connsiteX2" fmla="*/ 7634955 w 7634955"/>
              <a:gd name="connsiteY2" fmla="*/ 3250145 h 3250145"/>
              <a:gd name="connsiteX3" fmla="*/ 0 w 7634955"/>
              <a:gd name="connsiteY3" fmla="*/ 3250145 h 3250145"/>
              <a:gd name="connsiteX4" fmla="*/ 0 w 7634955"/>
              <a:gd name="connsiteY4" fmla="*/ 0 h 3250145"/>
              <a:gd name="connsiteX0" fmla="*/ 0 w 7634955"/>
              <a:gd name="connsiteY0" fmla="*/ 0 h 3250145"/>
              <a:gd name="connsiteX1" fmla="*/ 3759641 w 7634955"/>
              <a:gd name="connsiteY1" fmla="*/ 0 h 3250145"/>
              <a:gd name="connsiteX2" fmla="*/ 7634955 w 7634955"/>
              <a:gd name="connsiteY2" fmla="*/ 3250145 h 3250145"/>
              <a:gd name="connsiteX3" fmla="*/ 0 w 7634955"/>
              <a:gd name="connsiteY3" fmla="*/ 3250145 h 3250145"/>
              <a:gd name="connsiteX4" fmla="*/ 0 w 7634955"/>
              <a:gd name="connsiteY4" fmla="*/ 0 h 3250145"/>
              <a:gd name="connsiteX0" fmla="*/ 0 w 7634955"/>
              <a:gd name="connsiteY0" fmla="*/ 0 h 3250145"/>
              <a:gd name="connsiteX1" fmla="*/ 3759641 w 7634955"/>
              <a:gd name="connsiteY1" fmla="*/ 0 h 3250145"/>
              <a:gd name="connsiteX2" fmla="*/ 7634955 w 7634955"/>
              <a:gd name="connsiteY2" fmla="*/ 3250145 h 3250145"/>
              <a:gd name="connsiteX3" fmla="*/ 0 w 7634955"/>
              <a:gd name="connsiteY3" fmla="*/ 3250145 h 3250145"/>
              <a:gd name="connsiteX4" fmla="*/ 0 w 7634955"/>
              <a:gd name="connsiteY4" fmla="*/ 0 h 3250145"/>
              <a:gd name="connsiteX0" fmla="*/ 0 w 7689141"/>
              <a:gd name="connsiteY0" fmla="*/ 0 h 3250145"/>
              <a:gd name="connsiteX1" fmla="*/ 3759641 w 7689141"/>
              <a:gd name="connsiteY1" fmla="*/ 0 h 3250145"/>
              <a:gd name="connsiteX2" fmla="*/ 3113314 w 7689141"/>
              <a:gd name="connsiteY2" fmla="*/ 2577959 h 3250145"/>
              <a:gd name="connsiteX3" fmla="*/ 7634955 w 7689141"/>
              <a:gd name="connsiteY3" fmla="*/ 3250145 h 3250145"/>
              <a:gd name="connsiteX4" fmla="*/ 0 w 7689141"/>
              <a:gd name="connsiteY4" fmla="*/ 3250145 h 3250145"/>
              <a:gd name="connsiteX5" fmla="*/ 0 w 7689141"/>
              <a:gd name="connsiteY5" fmla="*/ 0 h 3250145"/>
              <a:gd name="connsiteX0" fmla="*/ 0 w 7690087"/>
              <a:gd name="connsiteY0" fmla="*/ 0 h 3250145"/>
              <a:gd name="connsiteX1" fmla="*/ 3759641 w 7690087"/>
              <a:gd name="connsiteY1" fmla="*/ 0 h 3250145"/>
              <a:gd name="connsiteX2" fmla="*/ 2750457 w 7690087"/>
              <a:gd name="connsiteY2" fmla="*/ 270188 h 3250145"/>
              <a:gd name="connsiteX3" fmla="*/ 3113314 w 7690087"/>
              <a:gd name="connsiteY3" fmla="*/ 2577959 h 3250145"/>
              <a:gd name="connsiteX4" fmla="*/ 7634955 w 7690087"/>
              <a:gd name="connsiteY4" fmla="*/ 3250145 h 3250145"/>
              <a:gd name="connsiteX5" fmla="*/ 0 w 7690087"/>
              <a:gd name="connsiteY5" fmla="*/ 3250145 h 3250145"/>
              <a:gd name="connsiteX6" fmla="*/ 0 w 7690087"/>
              <a:gd name="connsiteY6" fmla="*/ 0 h 325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90087" h="3250145">
                <a:moveTo>
                  <a:pt x="0" y="0"/>
                </a:moveTo>
                <a:lnTo>
                  <a:pt x="3759641" y="0"/>
                </a:lnTo>
                <a:cubicBezTo>
                  <a:pt x="4300298" y="248231"/>
                  <a:pt x="2858178" y="-159472"/>
                  <a:pt x="2750457" y="270188"/>
                </a:cubicBezTo>
                <a:cubicBezTo>
                  <a:pt x="2642736" y="699848"/>
                  <a:pt x="2381479" y="2284500"/>
                  <a:pt x="3113314" y="2577959"/>
                </a:cubicBezTo>
                <a:cubicBezTo>
                  <a:pt x="3845149" y="2871419"/>
                  <a:pt x="8228831" y="2983295"/>
                  <a:pt x="7634955" y="3250145"/>
                </a:cubicBezTo>
                <a:lnTo>
                  <a:pt x="0" y="325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39" y="7497258"/>
            <a:ext cx="1628127" cy="16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9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2"/>
          <p:cNvGrpSpPr/>
          <p:nvPr/>
        </p:nvGrpSpPr>
        <p:grpSpPr>
          <a:xfrm>
            <a:off x="0" y="0"/>
            <a:ext cx="18288000" cy="10287000"/>
            <a:chOff x="-456148" y="12279563"/>
            <a:chExt cx="24384000" cy="13716000"/>
          </a:xfrm>
        </p:grpSpPr>
        <p:sp>
          <p:nvSpPr>
            <p:cNvPr id="123" name="Freeform 3"/>
            <p:cNvSpPr/>
            <p:nvPr/>
          </p:nvSpPr>
          <p:spPr>
            <a:xfrm>
              <a:off x="-456148" y="12279563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675" b="-16675"/>
              </a:stretch>
            </a:blipFill>
            <a:ln>
              <a:noFill/>
            </a:ln>
          </p:spPr>
        </p:sp>
      </p:grpSp>
      <p:sp>
        <p:nvSpPr>
          <p:cNvPr id="114" name="Freeform 3"/>
          <p:cNvSpPr/>
          <p:nvPr/>
        </p:nvSpPr>
        <p:spPr>
          <a:xfrm>
            <a:off x="-39550" y="-26068"/>
            <a:ext cx="1832755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75" b="-16675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208589" y="639531"/>
            <a:ext cx="5411278" cy="2826486"/>
            <a:chOff x="0" y="0"/>
            <a:chExt cx="2748156" cy="14354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8156" cy="1435451"/>
            </a:xfrm>
            <a:custGeom>
              <a:avLst/>
              <a:gdLst/>
              <a:ahLst/>
              <a:cxnLst/>
              <a:rect l="l" t="t" r="r" b="b"/>
              <a:pathLst>
                <a:path w="2748156" h="1435451">
                  <a:moveTo>
                    <a:pt x="0" y="0"/>
                  </a:moveTo>
                  <a:lnTo>
                    <a:pt x="2748156" y="0"/>
                  </a:lnTo>
                  <a:lnTo>
                    <a:pt x="2748156" y="1435451"/>
                  </a:lnTo>
                  <a:lnTo>
                    <a:pt x="0" y="143545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9098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48156" cy="1454501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81356" y="2558730"/>
            <a:ext cx="6956222" cy="2849727"/>
            <a:chOff x="0" y="0"/>
            <a:chExt cx="1009584" cy="4135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9584" cy="413592"/>
            </a:xfrm>
            <a:custGeom>
              <a:avLst/>
              <a:gdLst/>
              <a:ahLst/>
              <a:cxnLst/>
              <a:rect l="l" t="t" r="r" b="b"/>
              <a:pathLst>
                <a:path w="1009584" h="413592">
                  <a:moveTo>
                    <a:pt x="504792" y="0"/>
                  </a:moveTo>
                  <a:cubicBezTo>
                    <a:pt x="226003" y="0"/>
                    <a:pt x="0" y="92586"/>
                    <a:pt x="0" y="206796"/>
                  </a:cubicBezTo>
                  <a:cubicBezTo>
                    <a:pt x="0" y="321006"/>
                    <a:pt x="226003" y="413592"/>
                    <a:pt x="504792" y="413592"/>
                  </a:cubicBezTo>
                  <a:cubicBezTo>
                    <a:pt x="783581" y="413592"/>
                    <a:pt x="1009584" y="321006"/>
                    <a:pt x="1009584" y="206796"/>
                  </a:cubicBezTo>
                  <a:cubicBezTo>
                    <a:pt x="1009584" y="92586"/>
                    <a:pt x="783581" y="0"/>
                    <a:pt x="5047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94649" y="19724"/>
              <a:ext cx="820287" cy="355094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7768" y="2433399"/>
            <a:ext cx="3597974" cy="1801838"/>
            <a:chOff x="0" y="0"/>
            <a:chExt cx="2084865" cy="10440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84865" cy="1044085"/>
            </a:xfrm>
            <a:custGeom>
              <a:avLst/>
              <a:gdLst/>
              <a:ahLst/>
              <a:cxnLst/>
              <a:rect l="l" t="t" r="r" b="b"/>
              <a:pathLst>
                <a:path w="2084865" h="1044085">
                  <a:moveTo>
                    <a:pt x="66704" y="0"/>
                  </a:moveTo>
                  <a:lnTo>
                    <a:pt x="2018161" y="0"/>
                  </a:lnTo>
                  <a:cubicBezTo>
                    <a:pt x="2035852" y="0"/>
                    <a:pt x="2052818" y="7028"/>
                    <a:pt x="2065328" y="19537"/>
                  </a:cubicBezTo>
                  <a:cubicBezTo>
                    <a:pt x="2077837" y="32047"/>
                    <a:pt x="2084865" y="49013"/>
                    <a:pt x="2084865" y="66704"/>
                  </a:cubicBezTo>
                  <a:lnTo>
                    <a:pt x="2084865" y="977380"/>
                  </a:lnTo>
                  <a:cubicBezTo>
                    <a:pt x="2084865" y="1014220"/>
                    <a:pt x="2055001" y="1044085"/>
                    <a:pt x="2018161" y="1044085"/>
                  </a:cubicBezTo>
                  <a:lnTo>
                    <a:pt x="66704" y="1044085"/>
                  </a:lnTo>
                  <a:cubicBezTo>
                    <a:pt x="29864" y="1044085"/>
                    <a:pt x="0" y="1014220"/>
                    <a:pt x="0" y="977380"/>
                  </a:cubicBezTo>
                  <a:lnTo>
                    <a:pt x="0" y="66704"/>
                  </a:lnTo>
                  <a:cubicBezTo>
                    <a:pt x="0" y="29864"/>
                    <a:pt x="29864" y="0"/>
                    <a:pt x="667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741515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084865" cy="1063135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8589" y="4560881"/>
            <a:ext cx="5411278" cy="300627"/>
            <a:chOff x="0" y="0"/>
            <a:chExt cx="3135594" cy="174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35594" cy="174200"/>
            </a:xfrm>
            <a:custGeom>
              <a:avLst/>
              <a:gdLst/>
              <a:ahLst/>
              <a:cxnLst/>
              <a:rect l="l" t="t" r="r" b="b"/>
              <a:pathLst>
                <a:path w="3135594" h="174200">
                  <a:moveTo>
                    <a:pt x="44352" y="0"/>
                  </a:moveTo>
                  <a:lnTo>
                    <a:pt x="3091242" y="0"/>
                  </a:lnTo>
                  <a:cubicBezTo>
                    <a:pt x="3115737" y="0"/>
                    <a:pt x="3135594" y="19857"/>
                    <a:pt x="3135594" y="44352"/>
                  </a:cubicBezTo>
                  <a:lnTo>
                    <a:pt x="3135594" y="129848"/>
                  </a:lnTo>
                  <a:cubicBezTo>
                    <a:pt x="3135594" y="154343"/>
                    <a:pt x="3115737" y="174200"/>
                    <a:pt x="3091242" y="174200"/>
                  </a:cubicBezTo>
                  <a:lnTo>
                    <a:pt x="44352" y="174200"/>
                  </a:lnTo>
                  <a:cubicBezTo>
                    <a:pt x="32589" y="174200"/>
                    <a:pt x="21308" y="169527"/>
                    <a:pt x="12990" y="161210"/>
                  </a:cubicBezTo>
                  <a:cubicBezTo>
                    <a:pt x="4673" y="152892"/>
                    <a:pt x="0" y="141611"/>
                    <a:pt x="0" y="129848"/>
                  </a:cubicBezTo>
                  <a:lnTo>
                    <a:pt x="0" y="44352"/>
                  </a:lnTo>
                  <a:cubicBezTo>
                    <a:pt x="0" y="32589"/>
                    <a:pt x="4673" y="21308"/>
                    <a:pt x="12990" y="12990"/>
                  </a:cubicBezTo>
                  <a:cubicBezTo>
                    <a:pt x="21308" y="4673"/>
                    <a:pt x="32589" y="0"/>
                    <a:pt x="44352" y="0"/>
                  </a:cubicBezTo>
                  <a:close/>
                </a:path>
              </a:pathLst>
            </a:custGeom>
            <a:solidFill>
              <a:srgbClr val="F06913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3135594" cy="193250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17170" y="602020"/>
            <a:ext cx="5287808" cy="2929111"/>
            <a:chOff x="0" y="0"/>
            <a:chExt cx="2748156" cy="143545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48156" cy="1435451"/>
            </a:xfrm>
            <a:custGeom>
              <a:avLst/>
              <a:gdLst/>
              <a:ahLst/>
              <a:cxnLst/>
              <a:rect l="l" t="t" r="r" b="b"/>
              <a:pathLst>
                <a:path w="2748156" h="1435451">
                  <a:moveTo>
                    <a:pt x="0" y="0"/>
                  </a:moveTo>
                  <a:lnTo>
                    <a:pt x="2748156" y="0"/>
                  </a:lnTo>
                  <a:lnTo>
                    <a:pt x="2748156" y="1435451"/>
                  </a:lnTo>
                  <a:lnTo>
                    <a:pt x="0" y="1435451"/>
                  </a:lnTo>
                  <a:close/>
                </a:path>
              </a:pathLst>
            </a:custGeom>
            <a:grpFill/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748156" cy="1454501"/>
            </a:xfrm>
            <a:prstGeom prst="rect">
              <a:avLst/>
            </a:prstGeom>
            <a:grpFill/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619867" y="2558730"/>
            <a:ext cx="6956222" cy="2849727"/>
            <a:chOff x="0" y="0"/>
            <a:chExt cx="1009584" cy="4135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09584" cy="413592"/>
            </a:xfrm>
            <a:custGeom>
              <a:avLst/>
              <a:gdLst/>
              <a:ahLst/>
              <a:cxnLst/>
              <a:rect l="l" t="t" r="r" b="b"/>
              <a:pathLst>
                <a:path w="1009584" h="413592">
                  <a:moveTo>
                    <a:pt x="504792" y="0"/>
                  </a:moveTo>
                  <a:cubicBezTo>
                    <a:pt x="226003" y="0"/>
                    <a:pt x="0" y="92586"/>
                    <a:pt x="0" y="206796"/>
                  </a:cubicBezTo>
                  <a:cubicBezTo>
                    <a:pt x="0" y="321006"/>
                    <a:pt x="226003" y="413592"/>
                    <a:pt x="504792" y="413592"/>
                  </a:cubicBezTo>
                  <a:cubicBezTo>
                    <a:pt x="783581" y="413592"/>
                    <a:pt x="1009584" y="321006"/>
                    <a:pt x="1009584" y="206796"/>
                  </a:cubicBezTo>
                  <a:cubicBezTo>
                    <a:pt x="1009584" y="92586"/>
                    <a:pt x="783581" y="0"/>
                    <a:pt x="5047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94649" y="19724"/>
              <a:ext cx="820287" cy="355094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98991" y="2433399"/>
            <a:ext cx="3597974" cy="1801838"/>
            <a:chOff x="0" y="0"/>
            <a:chExt cx="2084865" cy="10440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84865" cy="1044085"/>
            </a:xfrm>
            <a:custGeom>
              <a:avLst/>
              <a:gdLst/>
              <a:ahLst/>
              <a:cxnLst/>
              <a:rect l="l" t="t" r="r" b="b"/>
              <a:pathLst>
                <a:path w="2084865" h="1044085">
                  <a:moveTo>
                    <a:pt x="66704" y="0"/>
                  </a:moveTo>
                  <a:lnTo>
                    <a:pt x="2018161" y="0"/>
                  </a:lnTo>
                  <a:cubicBezTo>
                    <a:pt x="2035852" y="0"/>
                    <a:pt x="2052818" y="7028"/>
                    <a:pt x="2065328" y="19537"/>
                  </a:cubicBezTo>
                  <a:cubicBezTo>
                    <a:pt x="2077837" y="32047"/>
                    <a:pt x="2084865" y="49013"/>
                    <a:pt x="2084865" y="66704"/>
                  </a:cubicBezTo>
                  <a:lnTo>
                    <a:pt x="2084865" y="977380"/>
                  </a:lnTo>
                  <a:cubicBezTo>
                    <a:pt x="2084865" y="1014220"/>
                    <a:pt x="2055001" y="1044085"/>
                    <a:pt x="2018161" y="1044085"/>
                  </a:cubicBezTo>
                  <a:lnTo>
                    <a:pt x="66704" y="1044085"/>
                  </a:lnTo>
                  <a:cubicBezTo>
                    <a:pt x="29864" y="1044085"/>
                    <a:pt x="0" y="1014220"/>
                    <a:pt x="0" y="977380"/>
                  </a:cubicBezTo>
                  <a:lnTo>
                    <a:pt x="0" y="66704"/>
                  </a:lnTo>
                  <a:cubicBezTo>
                    <a:pt x="0" y="29864"/>
                    <a:pt x="29864" y="0"/>
                    <a:pt x="667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741515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2084865" cy="1063135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517170" y="4560881"/>
            <a:ext cx="5287808" cy="300627"/>
            <a:chOff x="0" y="0"/>
            <a:chExt cx="3064049" cy="1742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64049" cy="174200"/>
            </a:xfrm>
            <a:custGeom>
              <a:avLst/>
              <a:gdLst/>
              <a:ahLst/>
              <a:cxnLst/>
              <a:rect l="l" t="t" r="r" b="b"/>
              <a:pathLst>
                <a:path w="3064049" h="174200">
                  <a:moveTo>
                    <a:pt x="45387" y="0"/>
                  </a:moveTo>
                  <a:lnTo>
                    <a:pt x="3018661" y="0"/>
                  </a:lnTo>
                  <a:cubicBezTo>
                    <a:pt x="3043728" y="0"/>
                    <a:pt x="3064049" y="20321"/>
                    <a:pt x="3064049" y="45387"/>
                  </a:cubicBezTo>
                  <a:lnTo>
                    <a:pt x="3064049" y="128813"/>
                  </a:lnTo>
                  <a:cubicBezTo>
                    <a:pt x="3064049" y="140850"/>
                    <a:pt x="3059267" y="152395"/>
                    <a:pt x="3050755" y="160906"/>
                  </a:cubicBezTo>
                  <a:cubicBezTo>
                    <a:pt x="3042243" y="169418"/>
                    <a:pt x="3030699" y="174200"/>
                    <a:pt x="3018661" y="174200"/>
                  </a:cubicBezTo>
                  <a:lnTo>
                    <a:pt x="45387" y="174200"/>
                  </a:lnTo>
                  <a:cubicBezTo>
                    <a:pt x="33350" y="174200"/>
                    <a:pt x="21805" y="169418"/>
                    <a:pt x="13294" y="160906"/>
                  </a:cubicBezTo>
                  <a:cubicBezTo>
                    <a:pt x="4782" y="152395"/>
                    <a:pt x="0" y="140850"/>
                    <a:pt x="0" y="128813"/>
                  </a:cubicBezTo>
                  <a:lnTo>
                    <a:pt x="0" y="45387"/>
                  </a:lnTo>
                  <a:cubicBezTo>
                    <a:pt x="0" y="33350"/>
                    <a:pt x="4782" y="21805"/>
                    <a:pt x="13294" y="13294"/>
                  </a:cubicBezTo>
                  <a:cubicBezTo>
                    <a:pt x="21805" y="4782"/>
                    <a:pt x="33350" y="0"/>
                    <a:pt x="45387" y="0"/>
                  </a:cubicBezTo>
                  <a:close/>
                </a:path>
              </a:pathLst>
            </a:custGeom>
            <a:solidFill>
              <a:srgbClr val="20466E"/>
            </a:solidFill>
            <a:ln cap="rnd">
              <a:noFill/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3064049" cy="193250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611034" y="639531"/>
            <a:ext cx="5411278" cy="2826486"/>
            <a:chOff x="0" y="0"/>
            <a:chExt cx="2748156" cy="143545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48156" cy="1435451"/>
            </a:xfrm>
            <a:custGeom>
              <a:avLst/>
              <a:gdLst/>
              <a:ahLst/>
              <a:cxnLst/>
              <a:rect l="l" t="t" r="r" b="b"/>
              <a:pathLst>
                <a:path w="2748156" h="1435451">
                  <a:moveTo>
                    <a:pt x="0" y="0"/>
                  </a:moveTo>
                  <a:lnTo>
                    <a:pt x="2748156" y="0"/>
                  </a:lnTo>
                  <a:lnTo>
                    <a:pt x="2748156" y="1435451"/>
                  </a:lnTo>
                  <a:lnTo>
                    <a:pt x="0" y="143545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2748156" cy="1454501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21090" y="2558730"/>
            <a:ext cx="6956222" cy="2849727"/>
            <a:chOff x="0" y="0"/>
            <a:chExt cx="1009584" cy="4135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09584" cy="413592"/>
            </a:xfrm>
            <a:custGeom>
              <a:avLst/>
              <a:gdLst/>
              <a:ahLst/>
              <a:cxnLst/>
              <a:rect l="l" t="t" r="r" b="b"/>
              <a:pathLst>
                <a:path w="1009584" h="413592">
                  <a:moveTo>
                    <a:pt x="504792" y="0"/>
                  </a:moveTo>
                  <a:cubicBezTo>
                    <a:pt x="226003" y="0"/>
                    <a:pt x="0" y="92586"/>
                    <a:pt x="0" y="206796"/>
                  </a:cubicBezTo>
                  <a:cubicBezTo>
                    <a:pt x="0" y="321006"/>
                    <a:pt x="226003" y="413592"/>
                    <a:pt x="504792" y="413592"/>
                  </a:cubicBezTo>
                  <a:cubicBezTo>
                    <a:pt x="783581" y="413592"/>
                    <a:pt x="1009584" y="321006"/>
                    <a:pt x="1009584" y="206796"/>
                  </a:cubicBezTo>
                  <a:cubicBezTo>
                    <a:pt x="1009584" y="92586"/>
                    <a:pt x="783581" y="0"/>
                    <a:pt x="5047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94649" y="19724"/>
              <a:ext cx="820287" cy="355094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500214" y="2433399"/>
            <a:ext cx="3597974" cy="1801838"/>
            <a:chOff x="0" y="0"/>
            <a:chExt cx="2084865" cy="104408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84865" cy="1044085"/>
            </a:xfrm>
            <a:custGeom>
              <a:avLst/>
              <a:gdLst/>
              <a:ahLst/>
              <a:cxnLst/>
              <a:rect l="l" t="t" r="r" b="b"/>
              <a:pathLst>
                <a:path w="2084865" h="1044085">
                  <a:moveTo>
                    <a:pt x="66704" y="0"/>
                  </a:moveTo>
                  <a:lnTo>
                    <a:pt x="2018161" y="0"/>
                  </a:lnTo>
                  <a:cubicBezTo>
                    <a:pt x="2035852" y="0"/>
                    <a:pt x="2052818" y="7028"/>
                    <a:pt x="2065328" y="19537"/>
                  </a:cubicBezTo>
                  <a:cubicBezTo>
                    <a:pt x="2077837" y="32047"/>
                    <a:pt x="2084865" y="49013"/>
                    <a:pt x="2084865" y="66704"/>
                  </a:cubicBezTo>
                  <a:lnTo>
                    <a:pt x="2084865" y="977380"/>
                  </a:lnTo>
                  <a:cubicBezTo>
                    <a:pt x="2084865" y="1014220"/>
                    <a:pt x="2055001" y="1044085"/>
                    <a:pt x="2018161" y="1044085"/>
                  </a:cubicBezTo>
                  <a:lnTo>
                    <a:pt x="66704" y="1044085"/>
                  </a:lnTo>
                  <a:cubicBezTo>
                    <a:pt x="29864" y="1044085"/>
                    <a:pt x="0" y="1014220"/>
                    <a:pt x="0" y="977380"/>
                  </a:cubicBezTo>
                  <a:lnTo>
                    <a:pt x="0" y="66704"/>
                  </a:lnTo>
                  <a:cubicBezTo>
                    <a:pt x="0" y="29864"/>
                    <a:pt x="29864" y="0"/>
                    <a:pt x="667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741515"/>
              </a:solidFill>
              <a:prstDash val="solid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2084865" cy="1063135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679884" y="1749213"/>
            <a:ext cx="1238632" cy="1238632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931" t="-8584" b="-38239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2611034" y="4560881"/>
            <a:ext cx="5411278" cy="300627"/>
            <a:chOff x="0" y="0"/>
            <a:chExt cx="3135594" cy="1742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135594" cy="174200"/>
            </a:xfrm>
            <a:custGeom>
              <a:avLst/>
              <a:gdLst/>
              <a:ahLst/>
              <a:cxnLst/>
              <a:rect l="l" t="t" r="r" b="b"/>
              <a:pathLst>
                <a:path w="3135594" h="174200">
                  <a:moveTo>
                    <a:pt x="44352" y="0"/>
                  </a:moveTo>
                  <a:lnTo>
                    <a:pt x="3091242" y="0"/>
                  </a:lnTo>
                  <a:cubicBezTo>
                    <a:pt x="3115737" y="0"/>
                    <a:pt x="3135594" y="19857"/>
                    <a:pt x="3135594" y="44352"/>
                  </a:cubicBezTo>
                  <a:lnTo>
                    <a:pt x="3135594" y="129848"/>
                  </a:lnTo>
                  <a:cubicBezTo>
                    <a:pt x="3135594" y="154343"/>
                    <a:pt x="3115737" y="174200"/>
                    <a:pt x="3091242" y="174200"/>
                  </a:cubicBezTo>
                  <a:lnTo>
                    <a:pt x="44352" y="174200"/>
                  </a:lnTo>
                  <a:cubicBezTo>
                    <a:pt x="32589" y="174200"/>
                    <a:pt x="21308" y="169527"/>
                    <a:pt x="12990" y="161210"/>
                  </a:cubicBezTo>
                  <a:cubicBezTo>
                    <a:pt x="4673" y="152892"/>
                    <a:pt x="0" y="141611"/>
                    <a:pt x="0" y="129848"/>
                  </a:cubicBezTo>
                  <a:lnTo>
                    <a:pt x="0" y="44352"/>
                  </a:lnTo>
                  <a:cubicBezTo>
                    <a:pt x="0" y="32589"/>
                    <a:pt x="4673" y="21308"/>
                    <a:pt x="12990" y="12990"/>
                  </a:cubicBezTo>
                  <a:cubicBezTo>
                    <a:pt x="21308" y="4673"/>
                    <a:pt x="32589" y="0"/>
                    <a:pt x="44352" y="0"/>
                  </a:cubicBezTo>
                  <a:close/>
                </a:path>
              </a:pathLst>
            </a:custGeom>
            <a:solidFill>
              <a:srgbClr val="F06913"/>
            </a:solidFill>
            <a:ln cap="rnd">
              <a:noFill/>
              <a:prstDash val="solid"/>
              <a:round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3135594" cy="193250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08589" y="5271993"/>
            <a:ext cx="5411278" cy="2826486"/>
            <a:chOff x="0" y="0"/>
            <a:chExt cx="2748156" cy="143545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3" name="Freeform 43"/>
            <p:cNvSpPr/>
            <p:nvPr/>
          </p:nvSpPr>
          <p:spPr>
            <a:xfrm>
              <a:off x="0" y="0"/>
              <a:ext cx="2748156" cy="1435451"/>
            </a:xfrm>
            <a:custGeom>
              <a:avLst/>
              <a:gdLst/>
              <a:ahLst/>
              <a:cxnLst/>
              <a:rect l="l" t="t" r="r" b="b"/>
              <a:pathLst>
                <a:path w="2748156" h="1435451">
                  <a:moveTo>
                    <a:pt x="0" y="0"/>
                  </a:moveTo>
                  <a:lnTo>
                    <a:pt x="2748156" y="0"/>
                  </a:lnTo>
                  <a:lnTo>
                    <a:pt x="2748156" y="1435451"/>
                  </a:lnTo>
                  <a:lnTo>
                    <a:pt x="0" y="1435451"/>
                  </a:lnTo>
                  <a:close/>
                </a:path>
              </a:pathLst>
            </a:custGeom>
            <a:grpFill/>
          </p:spPr>
        </p:sp>
        <p:sp>
          <p:nvSpPr>
            <p:cNvPr id="44" name="TextBox 44"/>
            <p:cNvSpPr txBox="1"/>
            <p:nvPr/>
          </p:nvSpPr>
          <p:spPr>
            <a:xfrm>
              <a:off x="0" y="-19050"/>
              <a:ext cx="2748156" cy="1454501"/>
            </a:xfrm>
            <a:prstGeom prst="rect">
              <a:avLst/>
            </a:prstGeom>
            <a:grpFill/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-581356" y="7191192"/>
            <a:ext cx="6956222" cy="2849727"/>
            <a:chOff x="0" y="0"/>
            <a:chExt cx="1009584" cy="41359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09584" cy="413592"/>
            </a:xfrm>
            <a:custGeom>
              <a:avLst/>
              <a:gdLst/>
              <a:ahLst/>
              <a:cxnLst/>
              <a:rect l="l" t="t" r="r" b="b"/>
              <a:pathLst>
                <a:path w="1009584" h="413592">
                  <a:moveTo>
                    <a:pt x="504792" y="0"/>
                  </a:moveTo>
                  <a:cubicBezTo>
                    <a:pt x="226003" y="0"/>
                    <a:pt x="0" y="92586"/>
                    <a:pt x="0" y="206796"/>
                  </a:cubicBezTo>
                  <a:cubicBezTo>
                    <a:pt x="0" y="321006"/>
                    <a:pt x="226003" y="413592"/>
                    <a:pt x="504792" y="413592"/>
                  </a:cubicBezTo>
                  <a:cubicBezTo>
                    <a:pt x="783581" y="413592"/>
                    <a:pt x="1009584" y="321006"/>
                    <a:pt x="1009584" y="206796"/>
                  </a:cubicBezTo>
                  <a:cubicBezTo>
                    <a:pt x="1009584" y="92586"/>
                    <a:pt x="783581" y="0"/>
                    <a:pt x="5047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94649" y="19724"/>
              <a:ext cx="820287" cy="355094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97768" y="7065861"/>
            <a:ext cx="3597974" cy="1801838"/>
            <a:chOff x="0" y="0"/>
            <a:chExt cx="2084865" cy="104408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084865" cy="1044085"/>
            </a:xfrm>
            <a:custGeom>
              <a:avLst/>
              <a:gdLst/>
              <a:ahLst/>
              <a:cxnLst/>
              <a:rect l="l" t="t" r="r" b="b"/>
              <a:pathLst>
                <a:path w="2084865" h="1044085">
                  <a:moveTo>
                    <a:pt x="66704" y="0"/>
                  </a:moveTo>
                  <a:lnTo>
                    <a:pt x="2018161" y="0"/>
                  </a:lnTo>
                  <a:cubicBezTo>
                    <a:pt x="2035852" y="0"/>
                    <a:pt x="2052818" y="7028"/>
                    <a:pt x="2065328" y="19537"/>
                  </a:cubicBezTo>
                  <a:cubicBezTo>
                    <a:pt x="2077837" y="32047"/>
                    <a:pt x="2084865" y="49013"/>
                    <a:pt x="2084865" y="66704"/>
                  </a:cubicBezTo>
                  <a:lnTo>
                    <a:pt x="2084865" y="977380"/>
                  </a:lnTo>
                  <a:cubicBezTo>
                    <a:pt x="2084865" y="1014220"/>
                    <a:pt x="2055001" y="1044085"/>
                    <a:pt x="2018161" y="1044085"/>
                  </a:cubicBezTo>
                  <a:lnTo>
                    <a:pt x="66704" y="1044085"/>
                  </a:lnTo>
                  <a:cubicBezTo>
                    <a:pt x="29864" y="1044085"/>
                    <a:pt x="0" y="1014220"/>
                    <a:pt x="0" y="977380"/>
                  </a:cubicBezTo>
                  <a:lnTo>
                    <a:pt x="0" y="66704"/>
                  </a:lnTo>
                  <a:cubicBezTo>
                    <a:pt x="0" y="29864"/>
                    <a:pt x="29864" y="0"/>
                    <a:pt x="667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741515"/>
              </a:solidFill>
              <a:prstDash val="solid"/>
              <a:round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0" y="-19050"/>
              <a:ext cx="2084865" cy="1063135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208589" y="9193343"/>
            <a:ext cx="5411278" cy="300627"/>
            <a:chOff x="0" y="0"/>
            <a:chExt cx="3135594" cy="1742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135594" cy="174200"/>
            </a:xfrm>
            <a:custGeom>
              <a:avLst/>
              <a:gdLst/>
              <a:ahLst/>
              <a:cxnLst/>
              <a:rect l="l" t="t" r="r" b="b"/>
              <a:pathLst>
                <a:path w="3135594" h="174200">
                  <a:moveTo>
                    <a:pt x="44352" y="0"/>
                  </a:moveTo>
                  <a:lnTo>
                    <a:pt x="3091242" y="0"/>
                  </a:lnTo>
                  <a:cubicBezTo>
                    <a:pt x="3115737" y="0"/>
                    <a:pt x="3135594" y="19857"/>
                    <a:pt x="3135594" y="44352"/>
                  </a:cubicBezTo>
                  <a:lnTo>
                    <a:pt x="3135594" y="129848"/>
                  </a:lnTo>
                  <a:cubicBezTo>
                    <a:pt x="3135594" y="154343"/>
                    <a:pt x="3115737" y="174200"/>
                    <a:pt x="3091242" y="174200"/>
                  </a:cubicBezTo>
                  <a:lnTo>
                    <a:pt x="44352" y="174200"/>
                  </a:lnTo>
                  <a:cubicBezTo>
                    <a:pt x="32589" y="174200"/>
                    <a:pt x="21308" y="169527"/>
                    <a:pt x="12990" y="161210"/>
                  </a:cubicBezTo>
                  <a:cubicBezTo>
                    <a:pt x="4673" y="152892"/>
                    <a:pt x="0" y="141611"/>
                    <a:pt x="0" y="129848"/>
                  </a:cubicBezTo>
                  <a:lnTo>
                    <a:pt x="0" y="44352"/>
                  </a:lnTo>
                  <a:cubicBezTo>
                    <a:pt x="0" y="32589"/>
                    <a:pt x="4673" y="21308"/>
                    <a:pt x="12990" y="12990"/>
                  </a:cubicBezTo>
                  <a:cubicBezTo>
                    <a:pt x="21308" y="4673"/>
                    <a:pt x="32589" y="0"/>
                    <a:pt x="44352" y="0"/>
                  </a:cubicBezTo>
                  <a:close/>
                </a:path>
              </a:pathLst>
            </a:custGeom>
            <a:solidFill>
              <a:srgbClr val="20466E"/>
            </a:solidFill>
            <a:ln cap="rnd">
              <a:noFill/>
              <a:prstDash val="solid"/>
              <a:round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0" y="-19050"/>
              <a:ext cx="3135594" cy="193250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6517169" y="5271993"/>
            <a:ext cx="5303919" cy="2826486"/>
            <a:chOff x="0" y="0"/>
            <a:chExt cx="2748156" cy="143545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5" name="Freeform 55"/>
            <p:cNvSpPr/>
            <p:nvPr/>
          </p:nvSpPr>
          <p:spPr>
            <a:xfrm>
              <a:off x="0" y="0"/>
              <a:ext cx="2748156" cy="1435451"/>
            </a:xfrm>
            <a:custGeom>
              <a:avLst/>
              <a:gdLst/>
              <a:ahLst/>
              <a:cxnLst/>
              <a:rect l="l" t="t" r="r" b="b"/>
              <a:pathLst>
                <a:path w="2748156" h="1435451">
                  <a:moveTo>
                    <a:pt x="0" y="0"/>
                  </a:moveTo>
                  <a:lnTo>
                    <a:pt x="2748156" y="0"/>
                  </a:lnTo>
                  <a:lnTo>
                    <a:pt x="2748156" y="1435451"/>
                  </a:lnTo>
                  <a:lnTo>
                    <a:pt x="0" y="1435451"/>
                  </a:lnTo>
                  <a:close/>
                </a:path>
              </a:pathLst>
            </a:custGeom>
            <a:grpFill/>
          </p:spPr>
        </p:sp>
        <p:sp>
          <p:nvSpPr>
            <p:cNvPr id="56" name="TextBox 56"/>
            <p:cNvSpPr txBox="1"/>
            <p:nvPr/>
          </p:nvSpPr>
          <p:spPr>
            <a:xfrm>
              <a:off x="0" y="-19050"/>
              <a:ext cx="2748156" cy="1454501"/>
            </a:xfrm>
            <a:prstGeom prst="rect">
              <a:avLst/>
            </a:prstGeom>
            <a:grpFill/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619867" y="7191192"/>
            <a:ext cx="6956222" cy="2849727"/>
            <a:chOff x="0" y="0"/>
            <a:chExt cx="1009584" cy="41359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009584" cy="413592"/>
            </a:xfrm>
            <a:custGeom>
              <a:avLst/>
              <a:gdLst/>
              <a:ahLst/>
              <a:cxnLst/>
              <a:rect l="l" t="t" r="r" b="b"/>
              <a:pathLst>
                <a:path w="1009584" h="413592">
                  <a:moveTo>
                    <a:pt x="504792" y="0"/>
                  </a:moveTo>
                  <a:cubicBezTo>
                    <a:pt x="226003" y="0"/>
                    <a:pt x="0" y="92586"/>
                    <a:pt x="0" y="206796"/>
                  </a:cubicBezTo>
                  <a:cubicBezTo>
                    <a:pt x="0" y="321006"/>
                    <a:pt x="226003" y="413592"/>
                    <a:pt x="504792" y="413592"/>
                  </a:cubicBezTo>
                  <a:cubicBezTo>
                    <a:pt x="783581" y="413592"/>
                    <a:pt x="1009584" y="321006"/>
                    <a:pt x="1009584" y="206796"/>
                  </a:cubicBezTo>
                  <a:cubicBezTo>
                    <a:pt x="1009584" y="92586"/>
                    <a:pt x="783581" y="0"/>
                    <a:pt x="5047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94649" y="19724"/>
              <a:ext cx="820287" cy="355094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7298991" y="7065861"/>
            <a:ext cx="3597974" cy="1801838"/>
            <a:chOff x="0" y="0"/>
            <a:chExt cx="2084865" cy="104408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084865" cy="1044085"/>
            </a:xfrm>
            <a:custGeom>
              <a:avLst/>
              <a:gdLst/>
              <a:ahLst/>
              <a:cxnLst/>
              <a:rect l="l" t="t" r="r" b="b"/>
              <a:pathLst>
                <a:path w="2084865" h="1044085">
                  <a:moveTo>
                    <a:pt x="66704" y="0"/>
                  </a:moveTo>
                  <a:lnTo>
                    <a:pt x="2018161" y="0"/>
                  </a:lnTo>
                  <a:cubicBezTo>
                    <a:pt x="2035852" y="0"/>
                    <a:pt x="2052818" y="7028"/>
                    <a:pt x="2065328" y="19537"/>
                  </a:cubicBezTo>
                  <a:cubicBezTo>
                    <a:pt x="2077837" y="32047"/>
                    <a:pt x="2084865" y="49013"/>
                    <a:pt x="2084865" y="66704"/>
                  </a:cubicBezTo>
                  <a:lnTo>
                    <a:pt x="2084865" y="977380"/>
                  </a:lnTo>
                  <a:cubicBezTo>
                    <a:pt x="2084865" y="1014220"/>
                    <a:pt x="2055001" y="1044085"/>
                    <a:pt x="2018161" y="1044085"/>
                  </a:cubicBezTo>
                  <a:lnTo>
                    <a:pt x="66704" y="1044085"/>
                  </a:lnTo>
                  <a:cubicBezTo>
                    <a:pt x="29864" y="1044085"/>
                    <a:pt x="0" y="1014220"/>
                    <a:pt x="0" y="977380"/>
                  </a:cubicBezTo>
                  <a:lnTo>
                    <a:pt x="0" y="66704"/>
                  </a:lnTo>
                  <a:cubicBezTo>
                    <a:pt x="0" y="29864"/>
                    <a:pt x="29864" y="0"/>
                    <a:pt x="667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741515"/>
              </a:solidFill>
              <a:prstDash val="solid"/>
              <a:round/>
            </a:ln>
          </p:spPr>
        </p:sp>
        <p:sp>
          <p:nvSpPr>
            <p:cNvPr id="62" name="TextBox 62"/>
            <p:cNvSpPr txBox="1"/>
            <p:nvPr/>
          </p:nvSpPr>
          <p:spPr>
            <a:xfrm>
              <a:off x="0" y="-19050"/>
              <a:ext cx="2084865" cy="1063135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6409811" y="9193343"/>
            <a:ext cx="5411278" cy="300627"/>
            <a:chOff x="0" y="0"/>
            <a:chExt cx="3135594" cy="1742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135594" cy="174200"/>
            </a:xfrm>
            <a:custGeom>
              <a:avLst/>
              <a:gdLst/>
              <a:ahLst/>
              <a:cxnLst/>
              <a:rect l="l" t="t" r="r" b="b"/>
              <a:pathLst>
                <a:path w="3135594" h="174200">
                  <a:moveTo>
                    <a:pt x="44352" y="0"/>
                  </a:moveTo>
                  <a:lnTo>
                    <a:pt x="3091242" y="0"/>
                  </a:lnTo>
                  <a:cubicBezTo>
                    <a:pt x="3115737" y="0"/>
                    <a:pt x="3135594" y="19857"/>
                    <a:pt x="3135594" y="44352"/>
                  </a:cubicBezTo>
                  <a:lnTo>
                    <a:pt x="3135594" y="129848"/>
                  </a:lnTo>
                  <a:cubicBezTo>
                    <a:pt x="3135594" y="154343"/>
                    <a:pt x="3115737" y="174200"/>
                    <a:pt x="3091242" y="174200"/>
                  </a:cubicBezTo>
                  <a:lnTo>
                    <a:pt x="44352" y="174200"/>
                  </a:lnTo>
                  <a:cubicBezTo>
                    <a:pt x="32589" y="174200"/>
                    <a:pt x="21308" y="169527"/>
                    <a:pt x="12990" y="161210"/>
                  </a:cubicBezTo>
                  <a:cubicBezTo>
                    <a:pt x="4673" y="152892"/>
                    <a:pt x="0" y="141611"/>
                    <a:pt x="0" y="129848"/>
                  </a:cubicBezTo>
                  <a:lnTo>
                    <a:pt x="0" y="44352"/>
                  </a:lnTo>
                  <a:cubicBezTo>
                    <a:pt x="0" y="32589"/>
                    <a:pt x="4673" y="21308"/>
                    <a:pt x="12990" y="12990"/>
                  </a:cubicBezTo>
                  <a:cubicBezTo>
                    <a:pt x="21308" y="4673"/>
                    <a:pt x="32589" y="0"/>
                    <a:pt x="44352" y="0"/>
                  </a:cubicBezTo>
                  <a:close/>
                </a:path>
              </a:pathLst>
            </a:custGeom>
            <a:solidFill>
              <a:srgbClr val="F06913"/>
            </a:solidFill>
            <a:ln cap="rnd">
              <a:noFill/>
              <a:prstDash val="solid"/>
              <a:round/>
            </a:ln>
          </p:spPr>
        </p:sp>
        <p:sp>
          <p:nvSpPr>
            <p:cNvPr id="65" name="TextBox 65"/>
            <p:cNvSpPr txBox="1"/>
            <p:nvPr/>
          </p:nvSpPr>
          <p:spPr>
            <a:xfrm>
              <a:off x="0" y="-19050"/>
              <a:ext cx="3135594" cy="193250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2611034" y="5271993"/>
            <a:ext cx="5411278" cy="2826486"/>
            <a:chOff x="0" y="0"/>
            <a:chExt cx="2748156" cy="143545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7" name="Freeform 67"/>
            <p:cNvSpPr/>
            <p:nvPr/>
          </p:nvSpPr>
          <p:spPr>
            <a:xfrm>
              <a:off x="0" y="0"/>
              <a:ext cx="2748156" cy="1435451"/>
            </a:xfrm>
            <a:custGeom>
              <a:avLst/>
              <a:gdLst/>
              <a:ahLst/>
              <a:cxnLst/>
              <a:rect l="l" t="t" r="r" b="b"/>
              <a:pathLst>
                <a:path w="2748156" h="1435451">
                  <a:moveTo>
                    <a:pt x="0" y="0"/>
                  </a:moveTo>
                  <a:lnTo>
                    <a:pt x="2748156" y="0"/>
                  </a:lnTo>
                  <a:lnTo>
                    <a:pt x="2748156" y="1435451"/>
                  </a:lnTo>
                  <a:lnTo>
                    <a:pt x="0" y="1435451"/>
                  </a:lnTo>
                  <a:close/>
                </a:path>
              </a:pathLst>
            </a:custGeom>
            <a:grpFill/>
          </p:spPr>
        </p:sp>
        <p:sp>
          <p:nvSpPr>
            <p:cNvPr id="68" name="TextBox 68"/>
            <p:cNvSpPr txBox="1"/>
            <p:nvPr/>
          </p:nvSpPr>
          <p:spPr>
            <a:xfrm>
              <a:off x="0" y="-19050"/>
              <a:ext cx="2748156" cy="1454501"/>
            </a:xfrm>
            <a:prstGeom prst="rect">
              <a:avLst/>
            </a:prstGeom>
            <a:grpFill/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1821090" y="7191192"/>
            <a:ext cx="6956222" cy="2849727"/>
            <a:chOff x="0" y="0"/>
            <a:chExt cx="1009584" cy="413592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009584" cy="413592"/>
            </a:xfrm>
            <a:custGeom>
              <a:avLst/>
              <a:gdLst/>
              <a:ahLst/>
              <a:cxnLst/>
              <a:rect l="l" t="t" r="r" b="b"/>
              <a:pathLst>
                <a:path w="1009584" h="413592">
                  <a:moveTo>
                    <a:pt x="504792" y="0"/>
                  </a:moveTo>
                  <a:cubicBezTo>
                    <a:pt x="226003" y="0"/>
                    <a:pt x="0" y="92586"/>
                    <a:pt x="0" y="206796"/>
                  </a:cubicBezTo>
                  <a:cubicBezTo>
                    <a:pt x="0" y="321006"/>
                    <a:pt x="226003" y="413592"/>
                    <a:pt x="504792" y="413592"/>
                  </a:cubicBezTo>
                  <a:cubicBezTo>
                    <a:pt x="783581" y="413592"/>
                    <a:pt x="1009584" y="321006"/>
                    <a:pt x="1009584" y="206796"/>
                  </a:cubicBezTo>
                  <a:cubicBezTo>
                    <a:pt x="1009584" y="92586"/>
                    <a:pt x="783581" y="0"/>
                    <a:pt x="5047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94649" y="19724"/>
              <a:ext cx="820287" cy="355094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3500214" y="7065861"/>
            <a:ext cx="3597974" cy="1801838"/>
            <a:chOff x="0" y="0"/>
            <a:chExt cx="2084865" cy="1044085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2084865" cy="1044085"/>
            </a:xfrm>
            <a:custGeom>
              <a:avLst/>
              <a:gdLst/>
              <a:ahLst/>
              <a:cxnLst/>
              <a:rect l="l" t="t" r="r" b="b"/>
              <a:pathLst>
                <a:path w="2084865" h="1044085">
                  <a:moveTo>
                    <a:pt x="66704" y="0"/>
                  </a:moveTo>
                  <a:lnTo>
                    <a:pt x="2018161" y="0"/>
                  </a:lnTo>
                  <a:cubicBezTo>
                    <a:pt x="2035852" y="0"/>
                    <a:pt x="2052818" y="7028"/>
                    <a:pt x="2065328" y="19537"/>
                  </a:cubicBezTo>
                  <a:cubicBezTo>
                    <a:pt x="2077837" y="32047"/>
                    <a:pt x="2084865" y="49013"/>
                    <a:pt x="2084865" y="66704"/>
                  </a:cubicBezTo>
                  <a:lnTo>
                    <a:pt x="2084865" y="977380"/>
                  </a:lnTo>
                  <a:cubicBezTo>
                    <a:pt x="2084865" y="1014220"/>
                    <a:pt x="2055001" y="1044085"/>
                    <a:pt x="2018161" y="1044085"/>
                  </a:cubicBezTo>
                  <a:lnTo>
                    <a:pt x="66704" y="1044085"/>
                  </a:lnTo>
                  <a:cubicBezTo>
                    <a:pt x="29864" y="1044085"/>
                    <a:pt x="0" y="1014220"/>
                    <a:pt x="0" y="977380"/>
                  </a:cubicBezTo>
                  <a:lnTo>
                    <a:pt x="0" y="66704"/>
                  </a:lnTo>
                  <a:cubicBezTo>
                    <a:pt x="0" y="29864"/>
                    <a:pt x="29864" y="0"/>
                    <a:pt x="667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741515"/>
              </a:solidFill>
              <a:prstDash val="solid"/>
              <a:round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0" y="-19050"/>
              <a:ext cx="2084865" cy="1063135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2809971" y="9211640"/>
            <a:ext cx="5411278" cy="300627"/>
            <a:chOff x="0" y="0"/>
            <a:chExt cx="3135594" cy="1742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3135594" cy="174200"/>
            </a:xfrm>
            <a:custGeom>
              <a:avLst/>
              <a:gdLst/>
              <a:ahLst/>
              <a:cxnLst/>
              <a:rect l="l" t="t" r="r" b="b"/>
              <a:pathLst>
                <a:path w="3135594" h="174200">
                  <a:moveTo>
                    <a:pt x="44352" y="0"/>
                  </a:moveTo>
                  <a:lnTo>
                    <a:pt x="3091242" y="0"/>
                  </a:lnTo>
                  <a:cubicBezTo>
                    <a:pt x="3115737" y="0"/>
                    <a:pt x="3135594" y="19857"/>
                    <a:pt x="3135594" y="44352"/>
                  </a:cubicBezTo>
                  <a:lnTo>
                    <a:pt x="3135594" y="129848"/>
                  </a:lnTo>
                  <a:cubicBezTo>
                    <a:pt x="3135594" y="154343"/>
                    <a:pt x="3115737" y="174200"/>
                    <a:pt x="3091242" y="174200"/>
                  </a:cubicBezTo>
                  <a:lnTo>
                    <a:pt x="44352" y="174200"/>
                  </a:lnTo>
                  <a:cubicBezTo>
                    <a:pt x="32589" y="174200"/>
                    <a:pt x="21308" y="169527"/>
                    <a:pt x="12990" y="161210"/>
                  </a:cubicBezTo>
                  <a:cubicBezTo>
                    <a:pt x="4673" y="152892"/>
                    <a:pt x="0" y="141611"/>
                    <a:pt x="0" y="129848"/>
                  </a:cubicBezTo>
                  <a:lnTo>
                    <a:pt x="0" y="44352"/>
                  </a:lnTo>
                  <a:cubicBezTo>
                    <a:pt x="0" y="32589"/>
                    <a:pt x="4673" y="21308"/>
                    <a:pt x="12990" y="12990"/>
                  </a:cubicBezTo>
                  <a:cubicBezTo>
                    <a:pt x="21308" y="4673"/>
                    <a:pt x="32589" y="0"/>
                    <a:pt x="44352" y="0"/>
                  </a:cubicBezTo>
                  <a:close/>
                </a:path>
              </a:pathLst>
            </a:custGeom>
            <a:solidFill>
              <a:srgbClr val="20466E"/>
            </a:solidFill>
            <a:ln cap="rnd">
              <a:noFill/>
              <a:prstDash val="solid"/>
              <a:round/>
            </a:ln>
          </p:spPr>
        </p:sp>
        <p:sp>
          <p:nvSpPr>
            <p:cNvPr id="77" name="TextBox 77"/>
            <p:cNvSpPr txBox="1"/>
            <p:nvPr/>
          </p:nvSpPr>
          <p:spPr>
            <a:xfrm>
              <a:off x="0" y="-19050"/>
              <a:ext cx="3135594" cy="193250"/>
            </a:xfrm>
            <a:prstGeom prst="rect">
              <a:avLst/>
            </a:prstGeom>
          </p:spPr>
          <p:txBody>
            <a:bodyPr lIns="30974" tIns="30974" rIns="30974" bIns="3097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8539260" y="6330031"/>
            <a:ext cx="1238632" cy="1238632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82" name="Group 82"/>
          <p:cNvGrpSpPr/>
          <p:nvPr/>
        </p:nvGrpSpPr>
        <p:grpSpPr>
          <a:xfrm>
            <a:off x="14740483" y="6292234"/>
            <a:ext cx="1238632" cy="1238632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1198" r="-112126" b="-62115"/>
              </a:stretch>
            </a:blipFill>
          </p:spPr>
        </p:sp>
      </p:grpSp>
      <p:grpSp>
        <p:nvGrpSpPr>
          <p:cNvPr id="84" name="Group 84"/>
          <p:cNvGrpSpPr/>
          <p:nvPr/>
        </p:nvGrpSpPr>
        <p:grpSpPr>
          <a:xfrm>
            <a:off x="2294912" y="1814082"/>
            <a:ext cx="1238632" cy="1238632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2212" t="-12268" b="-61032"/>
              </a:stretch>
            </a:blipFill>
          </p:spPr>
        </p:sp>
      </p:grpSp>
      <p:sp>
        <p:nvSpPr>
          <p:cNvPr id="86" name="Freeform 86"/>
          <p:cNvSpPr/>
          <p:nvPr/>
        </p:nvSpPr>
        <p:spPr>
          <a:xfrm>
            <a:off x="1977969" y="870106"/>
            <a:ext cx="1872518" cy="788018"/>
          </a:xfrm>
          <a:custGeom>
            <a:avLst/>
            <a:gdLst/>
            <a:ahLst/>
            <a:cxnLst/>
            <a:rect l="l" t="t" r="r" b="b"/>
            <a:pathLst>
              <a:path w="1872518" h="788018">
                <a:moveTo>
                  <a:pt x="0" y="0"/>
                </a:moveTo>
                <a:lnTo>
                  <a:pt x="1872518" y="0"/>
                </a:lnTo>
                <a:lnTo>
                  <a:pt x="1872518" y="788018"/>
                </a:lnTo>
                <a:lnTo>
                  <a:pt x="0" y="788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13747590" y="833571"/>
            <a:ext cx="3103221" cy="824553"/>
          </a:xfrm>
          <a:prstGeom prst="roundRect">
            <a:avLst/>
          </a:prstGeom>
          <a:blipFill>
            <a:blip r:embed="rId10"/>
            <a:stretch>
              <a:fillRect t="-136296" b="-140055"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13990380" y="5423776"/>
            <a:ext cx="2738838" cy="764227"/>
          </a:xfrm>
          <a:prstGeom prst="roundRect">
            <a:avLst/>
          </a:prstGeom>
          <a:blipFill>
            <a:blip r:embed="rId11"/>
            <a:stretch>
              <a:fillRect t="-122047" b="-136332"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6912666" y="5440964"/>
            <a:ext cx="1350669" cy="1350669"/>
          </a:xfrm>
          <a:custGeom>
            <a:avLst/>
            <a:gdLst/>
            <a:ahLst/>
            <a:cxnLst/>
            <a:rect l="l" t="t" r="r" b="b"/>
            <a:pathLst>
              <a:path w="1350669" h="1350669">
                <a:moveTo>
                  <a:pt x="0" y="0"/>
                </a:moveTo>
                <a:lnTo>
                  <a:pt x="1350669" y="0"/>
                </a:lnTo>
                <a:lnTo>
                  <a:pt x="1350669" y="1350669"/>
                </a:lnTo>
                <a:lnTo>
                  <a:pt x="0" y="1350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92"/>
          <p:cNvSpPr/>
          <p:nvPr/>
        </p:nvSpPr>
        <p:spPr>
          <a:xfrm>
            <a:off x="10030320" y="5423776"/>
            <a:ext cx="1375874" cy="1375874"/>
          </a:xfrm>
          <a:custGeom>
            <a:avLst/>
            <a:gdLst/>
            <a:ahLst/>
            <a:cxnLst/>
            <a:rect l="l" t="t" r="r" b="b"/>
            <a:pathLst>
              <a:path w="1375874" h="1375874">
                <a:moveTo>
                  <a:pt x="0" y="0"/>
                </a:moveTo>
                <a:lnTo>
                  <a:pt x="1375874" y="0"/>
                </a:lnTo>
                <a:lnTo>
                  <a:pt x="1375874" y="1375874"/>
                </a:lnTo>
                <a:lnTo>
                  <a:pt x="0" y="13758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3" name="TextBox 93"/>
          <p:cNvSpPr txBox="1"/>
          <p:nvPr/>
        </p:nvSpPr>
        <p:spPr>
          <a:xfrm>
            <a:off x="1296180" y="3362892"/>
            <a:ext cx="3236095" cy="77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Finestra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»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федеральная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сеть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Кемерово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до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Владивостока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где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можно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найти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фасадные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материалы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кровли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водостоки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многое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другое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для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внешней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отделки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дома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2085610" y="4579178"/>
            <a:ext cx="1743487" cy="23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8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ЮРИСПРУДЕНЦИЯ</a:t>
            </a:r>
            <a:endParaRPr kumimoji="0" lang="en-US" sz="138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6237420" y="4581660"/>
            <a:ext cx="5884302" cy="223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81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ПРАВОВОЕ ОБЕСПЕЧЕНИЕ НАЦИОНАЛЬНОЙ БЕЗОПАСНОСТИ</a:t>
            </a:r>
            <a:endParaRPr kumimoji="0" lang="en-US" sz="138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13901736" y="3472651"/>
            <a:ext cx="291255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Региональные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сети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ресторанов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доставки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паназиатской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кухни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«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Пряников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38» и «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ТайШе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»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12718964" y="4579178"/>
            <a:ext cx="5227079" cy="23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ЗЕМЛЕУСТРОЙСТВО И КАДАСТРЫ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330332" y="7900264"/>
            <a:ext cx="332286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Арт-отель «Порт Ольхон»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отельный комплекс на берегу озера Байкал</a:t>
            </a:r>
          </a:p>
          <a:p>
            <a:pPr marL="0" marR="0" lvl="0" indent="0" algn="ctr" defTabSz="914400" rtl="0" eaLnBrk="1" fontAlgn="auto" latinLnBrk="0" hangingPunct="1">
              <a:lnSpc>
                <a:spcPts val="1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1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«Медная гора» – банный комплекс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208589" y="9211640"/>
            <a:ext cx="5411278" cy="22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8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ЭКОНОМИКА</a:t>
            </a:r>
            <a:endParaRPr kumimoji="0" lang="en-US" sz="138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7702300" y="7917109"/>
            <a:ext cx="2912552" cy="85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Фонд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развития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детской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хирургии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Сибири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Дальнего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Востока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1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1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Первая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партнерская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точка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федеральной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сети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кофеен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Stars Coffee в Иркутской области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6517170" y="9211640"/>
            <a:ext cx="5303920" cy="23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ГОСУДАРСТВЕННОЕ И МУНИЦИПАЛЬНОЕ УПРАВЛЕНИЕ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3860397" y="8156428"/>
            <a:ext cx="291255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Региональная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сеть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шоу-румов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13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базовой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одежды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TextBox 104"/>
          <p:cNvSpPr txBox="1"/>
          <p:nvPr/>
        </p:nvSpPr>
        <p:spPr>
          <a:xfrm>
            <a:off x="14145431" y="9198557"/>
            <a:ext cx="296174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8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МИРОВАЯ ЭКОНОМИКА</a:t>
            </a:r>
            <a:endParaRPr kumimoji="0" lang="en-US" sz="138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5" name="TextBox 105"/>
          <p:cNvSpPr txBox="1"/>
          <p:nvPr/>
        </p:nvSpPr>
        <p:spPr>
          <a:xfrm>
            <a:off x="1339306" y="3130043"/>
            <a:ext cx="3236095" cy="16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Кривопуско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 М.А.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7479930" y="3130043"/>
            <a:ext cx="3236095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Сарсенбаев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 Е.С.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7" name="TextBox 107"/>
          <p:cNvSpPr txBox="1"/>
          <p:nvPr/>
        </p:nvSpPr>
        <p:spPr>
          <a:xfrm>
            <a:off x="13739965" y="3162012"/>
            <a:ext cx="3236095" cy="16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Пряников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 А.Д.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339306" y="7693994"/>
            <a:ext cx="3236095" cy="16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Кондрашов В.И.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9" name="TextBox 109"/>
          <p:cNvSpPr txBox="1"/>
          <p:nvPr/>
        </p:nvSpPr>
        <p:spPr>
          <a:xfrm>
            <a:off x="7497403" y="7665125"/>
            <a:ext cx="3236095" cy="16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Муравский</a:t>
            </a:r>
            <a:r>
              <a:rPr kumimoji="0" lang="en-US" sz="124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 Г.С.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3739965" y="7733012"/>
            <a:ext cx="3236095" cy="16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Милюшис</a:t>
            </a:r>
            <a:r>
              <a:rPr kumimoji="0" lang="en-US" sz="124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 Е.Н.</a:t>
            </a:r>
          </a:p>
        </p:txBody>
      </p:sp>
      <p:pic>
        <p:nvPicPr>
          <p:cNvPr id="113" name="Рисунок 112"/>
          <p:cNvPicPr>
            <a:picLocks noChangeAspect="1"/>
          </p:cNvPicPr>
          <p:nvPr/>
        </p:nvPicPr>
        <p:blipFill>
          <a:blip r:embed="rId1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51" y="778084"/>
            <a:ext cx="3586376" cy="900030"/>
          </a:xfrm>
          <a:prstGeom prst="rect">
            <a:avLst/>
          </a:prstGeom>
        </p:spPr>
      </p:pic>
      <p:sp>
        <p:nvSpPr>
          <p:cNvPr id="115" name="TextBox 93"/>
          <p:cNvSpPr txBox="1"/>
          <p:nvPr/>
        </p:nvSpPr>
        <p:spPr>
          <a:xfrm>
            <a:off x="7483979" y="3388611"/>
            <a:ext cx="323609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Компания «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Сарсенбаев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» – одна из крупнейших поставщиков замороженной продукции Иркутского региона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Freeform 93"/>
          <p:cNvSpPr/>
          <p:nvPr/>
        </p:nvSpPr>
        <p:spPr>
          <a:xfrm>
            <a:off x="1140529" y="5587358"/>
            <a:ext cx="2672828" cy="473613"/>
          </a:xfrm>
          <a:custGeom>
            <a:avLst/>
            <a:gdLst/>
            <a:ahLst/>
            <a:cxnLst/>
            <a:rect l="l" t="t" r="r" b="b"/>
            <a:pathLst>
              <a:path w="3924833" h="647597">
                <a:moveTo>
                  <a:pt x="0" y="0"/>
                </a:moveTo>
                <a:lnTo>
                  <a:pt x="3924832" y="0"/>
                </a:lnTo>
                <a:lnTo>
                  <a:pt x="3924832" y="647597"/>
                </a:lnTo>
                <a:lnTo>
                  <a:pt x="0" y="6475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8" name="Freeform 92"/>
          <p:cNvSpPr/>
          <p:nvPr/>
        </p:nvSpPr>
        <p:spPr>
          <a:xfrm>
            <a:off x="3813358" y="5439515"/>
            <a:ext cx="843665" cy="824250"/>
          </a:xfrm>
          <a:custGeom>
            <a:avLst/>
            <a:gdLst/>
            <a:ahLst/>
            <a:cxnLst/>
            <a:rect l="l" t="t" r="r" b="b"/>
            <a:pathLst>
              <a:path w="1333853" h="1333853">
                <a:moveTo>
                  <a:pt x="0" y="0"/>
                </a:moveTo>
                <a:lnTo>
                  <a:pt x="1333853" y="0"/>
                </a:lnTo>
                <a:lnTo>
                  <a:pt x="1333853" y="1333853"/>
                </a:lnTo>
                <a:lnTo>
                  <a:pt x="0" y="13338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119" name="Group 23"/>
          <p:cNvGrpSpPr/>
          <p:nvPr/>
        </p:nvGrpSpPr>
        <p:grpSpPr>
          <a:xfrm>
            <a:off x="2321328" y="6347556"/>
            <a:ext cx="1238632" cy="1238632"/>
            <a:chOff x="0" y="0"/>
            <a:chExt cx="812800" cy="812800"/>
          </a:xfrm>
        </p:grpSpPr>
        <p:sp>
          <p:nvSpPr>
            <p:cNvPr id="120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3"/>
              <a:stretch>
                <a:fillRect b="-40350"/>
              </a:stretch>
            </a:blipFill>
          </p:spPr>
        </p:sp>
      </p:grpSp>
      <p:grpSp>
        <p:nvGrpSpPr>
          <p:cNvPr id="121" name="Group 78"/>
          <p:cNvGrpSpPr/>
          <p:nvPr/>
        </p:nvGrpSpPr>
        <p:grpSpPr>
          <a:xfrm>
            <a:off x="8478661" y="1772421"/>
            <a:ext cx="1238632" cy="1238632"/>
            <a:chOff x="0" y="0"/>
            <a:chExt cx="812800" cy="812800"/>
          </a:xfrm>
        </p:grpSpPr>
        <p:sp>
          <p:nvSpPr>
            <p:cNvPr id="122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4"/>
              <a:stretch>
                <a:fillRect l="-48562" t="-15790" r="-2490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5088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61958" y="-1503524"/>
            <a:ext cx="13712995" cy="1371299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aseline="-250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42077" y="1587335"/>
            <a:ext cx="571415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56"/>
              </a:lnSpc>
            </a:pPr>
            <a:r>
              <a:rPr lang="ru-RU" sz="2332" spc="-46" dirty="0">
                <a:solidFill>
                  <a:srgbClr val="164676"/>
                </a:solidFill>
                <a:latin typeface="Arial Nova" panose="020B0604020202020204" charset="0"/>
              </a:rPr>
              <a:t>К</a:t>
            </a:r>
            <a:r>
              <a:rPr lang="en-US" sz="2332" spc="-46" dirty="0" err="1" smtClean="0">
                <a:solidFill>
                  <a:srgbClr val="164676"/>
                </a:solidFill>
                <a:latin typeface="Arial Nova" panose="020B0604020202020204" charset="0"/>
              </a:rPr>
              <a:t>рупнейший</a:t>
            </a:r>
            <a:r>
              <a:rPr lang="en-US" sz="2332" spc="-46" dirty="0" smtClean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ru-RU" sz="2332" spc="-46" dirty="0" smtClean="0">
                <a:solidFill>
                  <a:srgbClr val="164676"/>
                </a:solidFill>
                <a:latin typeface="Arial Nova" panose="020B0604020202020204" charset="0"/>
              </a:rPr>
              <a:t>вуз</a:t>
            </a:r>
            <a:r>
              <a:rPr lang="en-US" sz="2332" spc="-46" dirty="0" smtClean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Восточной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Сибири</a:t>
            </a:r>
            <a:endParaRPr lang="en-US" sz="2332" spc="-46" dirty="0">
              <a:solidFill>
                <a:srgbClr val="164676"/>
              </a:solidFill>
              <a:latin typeface="Arial Nova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79155" y="3219388"/>
            <a:ext cx="521129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6"/>
              </a:lnSpc>
            </a:pP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Единый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кампус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в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историческом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центре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ru-RU" sz="2332" spc="-46" dirty="0" smtClean="0">
                <a:solidFill>
                  <a:srgbClr val="164676"/>
                </a:solidFill>
                <a:latin typeface="Arial Nova" panose="020B0604020202020204" charset="0"/>
              </a:rPr>
              <a:t>города</a:t>
            </a:r>
            <a:endParaRPr lang="en-US" sz="2332" spc="-46" dirty="0">
              <a:solidFill>
                <a:srgbClr val="164676"/>
              </a:solidFill>
              <a:latin typeface="Arial Nova" panose="020B0604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55619" y="5051074"/>
            <a:ext cx="61069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6"/>
              </a:lnSpc>
            </a:pP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Индивидуальное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сопровождение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endParaRPr lang="ru-RU" sz="2332" spc="-46" dirty="0" smtClean="0">
              <a:solidFill>
                <a:srgbClr val="164676"/>
              </a:solidFill>
              <a:latin typeface="Arial Nova" panose="020B0604020202020204" charset="0"/>
            </a:endParaRPr>
          </a:p>
          <a:p>
            <a:pPr>
              <a:lnSpc>
                <a:spcPts val="2496"/>
              </a:lnSpc>
            </a:pPr>
            <a:r>
              <a:rPr lang="en-US" sz="2332" spc="-46" dirty="0" err="1" smtClean="0">
                <a:solidFill>
                  <a:srgbClr val="164676"/>
                </a:solidFill>
                <a:latin typeface="Arial Nova" panose="020B0604020202020204" charset="0"/>
              </a:rPr>
              <a:t>обучения</a:t>
            </a:r>
            <a:r>
              <a:rPr lang="en-US" sz="2332" u="none" strike="noStrike" spc="-46" dirty="0" smtClean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endParaRPr lang="en-US" sz="2332" u="none" strike="noStrike" spc="-46" dirty="0">
              <a:solidFill>
                <a:srgbClr val="164676"/>
              </a:solidFill>
              <a:latin typeface="Arial Nova" panose="020B0604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26568" y="6743281"/>
            <a:ext cx="5415440" cy="59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62"/>
              </a:lnSpc>
            </a:pP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Цены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приятно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отличаются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от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столичных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и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западных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ВУЗов</a:t>
            </a:r>
            <a:endParaRPr lang="en-US" sz="2332" spc="-46" dirty="0">
              <a:solidFill>
                <a:srgbClr val="164676"/>
              </a:solidFill>
              <a:latin typeface="Arial Nova" panose="020B0604020202020204" charset="0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724761" y="1595042"/>
            <a:ext cx="337528" cy="33752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tx2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73313" y="3305858"/>
            <a:ext cx="337528" cy="337528"/>
            <a:chOff x="0" y="0"/>
            <a:chExt cx="812800" cy="812800"/>
          </a:xfrm>
          <a:solidFill>
            <a:srgbClr val="F79646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prstGeom prst="flowChartConnector">
              <a:avLst/>
            </a:prstGeom>
            <a:grpFill/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flowChartConnector">
              <a:avLst/>
            </a:prstGeom>
            <a:grpFill/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13508" y="6721197"/>
            <a:ext cx="337528" cy="337528"/>
            <a:chOff x="0" y="0"/>
            <a:chExt cx="812800" cy="812800"/>
          </a:xfrm>
          <a:solidFill>
            <a:srgbClr val="F79646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prstGeom prst="flowChartConnector">
              <a:avLst/>
            </a:prstGeom>
            <a:grpFill/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flowChartConnector">
              <a:avLst/>
            </a:prstGeom>
            <a:grpFill/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 dirty="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782273" y="5015445"/>
            <a:ext cx="337528" cy="337528"/>
            <a:chOff x="0" y="0"/>
            <a:chExt cx="812800" cy="812800"/>
          </a:xfrm>
          <a:solidFill>
            <a:schemeClr val="tx2"/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prstGeom prst="flowChartConnector">
              <a:avLst/>
            </a:prstGeom>
            <a:grpFill/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flowChartConnector">
              <a:avLst/>
            </a:prstGeom>
            <a:grpFill/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 dirty="0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629181" y="4144747"/>
            <a:ext cx="2677174" cy="2598534"/>
            <a:chOff x="-23042" y="66269"/>
            <a:chExt cx="6542158" cy="6349987"/>
          </a:xfrm>
        </p:grpSpPr>
        <p:sp>
          <p:nvSpPr>
            <p:cNvPr id="26" name="Freeform 26"/>
            <p:cNvSpPr/>
            <p:nvPr/>
          </p:nvSpPr>
          <p:spPr>
            <a:xfrm>
              <a:off x="-23042" y="119184"/>
              <a:ext cx="6542158" cy="6244241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6320" t="-23561" r="-30641" b="-34102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569E"/>
            </a:solidFill>
          </p:spPr>
        </p:sp>
      </p:grpSp>
      <p:sp>
        <p:nvSpPr>
          <p:cNvPr id="28" name="Freeform 28"/>
          <p:cNvSpPr/>
          <p:nvPr/>
        </p:nvSpPr>
        <p:spPr>
          <a:xfrm>
            <a:off x="490036" y="4004648"/>
            <a:ext cx="1401816" cy="1401816"/>
          </a:xfrm>
          <a:custGeom>
            <a:avLst/>
            <a:gdLst/>
            <a:ahLst/>
            <a:cxnLst/>
            <a:rect l="l" t="t" r="r" b="b"/>
            <a:pathLst>
              <a:path w="1401816" h="1401816">
                <a:moveTo>
                  <a:pt x="0" y="0"/>
                </a:moveTo>
                <a:lnTo>
                  <a:pt x="1401816" y="0"/>
                </a:lnTo>
                <a:lnTo>
                  <a:pt x="1401816" y="1401816"/>
                </a:lnTo>
                <a:lnTo>
                  <a:pt x="0" y="140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753549" y="8574877"/>
            <a:ext cx="521129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Практико-ориентированное</a:t>
            </a:r>
            <a:r>
              <a:rPr lang="en-US" sz="2332" spc="-46" dirty="0">
                <a:solidFill>
                  <a:srgbClr val="164676"/>
                </a:solidFill>
                <a:latin typeface="Arial Nova" panose="020B0604020202020204" charset="0"/>
              </a:rPr>
              <a:t> </a:t>
            </a:r>
            <a:r>
              <a:rPr lang="en-US" sz="2332" spc="-46" dirty="0" err="1">
                <a:solidFill>
                  <a:srgbClr val="164676"/>
                </a:solidFill>
                <a:latin typeface="Arial Nova" panose="020B0604020202020204" charset="0"/>
              </a:rPr>
              <a:t>обучение</a:t>
            </a:r>
            <a:endParaRPr lang="en-US" sz="2332" spc="-46" dirty="0">
              <a:solidFill>
                <a:srgbClr val="164676"/>
              </a:solidFill>
              <a:latin typeface="Arial Nova" panose="020B0604020202020204" charset="0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490036" y="3206482"/>
            <a:ext cx="2809478" cy="659729"/>
            <a:chOff x="0" y="-38100"/>
            <a:chExt cx="1350054" cy="317023"/>
          </a:xfrm>
        </p:grpSpPr>
        <p:sp>
          <p:nvSpPr>
            <p:cNvPr id="35" name="Freeform 35"/>
            <p:cNvSpPr/>
            <p:nvPr/>
          </p:nvSpPr>
          <p:spPr>
            <a:xfrm>
              <a:off x="0" y="-24460"/>
              <a:ext cx="1350054" cy="278923"/>
            </a:xfrm>
            <a:custGeom>
              <a:avLst/>
              <a:gdLst/>
              <a:ahLst/>
              <a:cxnLst/>
              <a:rect l="l" t="t" r="r" b="b"/>
              <a:pathLst>
                <a:path w="1350054" h="278923">
                  <a:moveTo>
                    <a:pt x="0" y="0"/>
                  </a:moveTo>
                  <a:lnTo>
                    <a:pt x="1350054" y="0"/>
                  </a:lnTo>
                  <a:lnTo>
                    <a:pt x="1350054" y="278923"/>
                  </a:lnTo>
                  <a:lnTo>
                    <a:pt x="0" y="278923"/>
                  </a:lnTo>
                  <a:close/>
                </a:path>
              </a:pathLst>
            </a:custGeom>
            <a:solidFill>
              <a:srgbClr val="164676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350054" cy="317023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3481"/>
                </a:lnSpc>
              </a:pPr>
              <a:r>
                <a:rPr lang="en-US" sz="2487" b="1" dirty="0">
                  <a:solidFill>
                    <a:srgbClr val="FFFFFF"/>
                  </a:solidFill>
                  <a:latin typeface="Montserrat Light Bold"/>
                </a:rPr>
                <a:t>ПОЧЕМУ МЫ?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851" y="5020389"/>
            <a:ext cx="1181988" cy="1494711"/>
          </a:xfrm>
          <a:prstGeom prst="rect">
            <a:avLst/>
          </a:prstGeom>
        </p:spPr>
      </p:pic>
      <p:grpSp>
        <p:nvGrpSpPr>
          <p:cNvPr id="38" name="Group 2"/>
          <p:cNvGrpSpPr/>
          <p:nvPr/>
        </p:nvGrpSpPr>
        <p:grpSpPr>
          <a:xfrm>
            <a:off x="11315933" y="1517713"/>
            <a:ext cx="4324179" cy="1165628"/>
            <a:chOff x="0" y="0"/>
            <a:chExt cx="639950" cy="172505"/>
          </a:xfrm>
        </p:grpSpPr>
        <p:sp>
          <p:nvSpPr>
            <p:cNvPr id="39" name="Freeform 3"/>
            <p:cNvSpPr/>
            <p:nvPr/>
          </p:nvSpPr>
          <p:spPr>
            <a:xfrm>
              <a:off x="0" y="0"/>
              <a:ext cx="639950" cy="172505"/>
            </a:xfrm>
            <a:custGeom>
              <a:avLst/>
              <a:gdLst/>
              <a:ahLst/>
              <a:cxnLst/>
              <a:rect l="l" t="t" r="r" b="b"/>
              <a:pathLst>
                <a:path w="639950" h="172505">
                  <a:moveTo>
                    <a:pt x="17904" y="0"/>
                  </a:moveTo>
                  <a:lnTo>
                    <a:pt x="622046" y="0"/>
                  </a:lnTo>
                  <a:cubicBezTo>
                    <a:pt x="631934" y="0"/>
                    <a:pt x="639950" y="8016"/>
                    <a:pt x="639950" y="17904"/>
                  </a:cubicBezTo>
                  <a:lnTo>
                    <a:pt x="639950" y="154601"/>
                  </a:lnTo>
                  <a:cubicBezTo>
                    <a:pt x="639950" y="164489"/>
                    <a:pt x="631934" y="172505"/>
                    <a:pt x="622046" y="172505"/>
                  </a:cubicBezTo>
                  <a:lnTo>
                    <a:pt x="17904" y="172505"/>
                  </a:lnTo>
                  <a:cubicBezTo>
                    <a:pt x="8016" y="172505"/>
                    <a:pt x="0" y="164489"/>
                    <a:pt x="0" y="154601"/>
                  </a:cubicBezTo>
                  <a:lnTo>
                    <a:pt x="0" y="17904"/>
                  </a:lnTo>
                  <a:cubicBezTo>
                    <a:pt x="0" y="8016"/>
                    <a:pt x="8016" y="0"/>
                    <a:pt x="179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4276"/>
              </a:solidFill>
              <a:prstDash val="solid"/>
              <a:miter/>
            </a:ln>
          </p:spPr>
        </p:sp>
        <p:sp>
          <p:nvSpPr>
            <p:cNvPr id="40" name="TextBox 4"/>
            <p:cNvSpPr txBox="1"/>
            <p:nvPr/>
          </p:nvSpPr>
          <p:spPr>
            <a:xfrm>
              <a:off x="0" y="-9525"/>
              <a:ext cx="639950" cy="182030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algn="ctr">
                <a:lnSpc>
                  <a:spcPts val="1937"/>
                </a:lnSpc>
              </a:pP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  </a:t>
              </a:r>
              <a:r>
                <a:rPr lang="en-US" sz="1549" spc="-55" dirty="0" smtClean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Топ-100 </a:t>
              </a: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в </a:t>
              </a:r>
              <a:r>
                <a:rPr lang="en-US" sz="1549" spc="-55" dirty="0" err="1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Национальном</a:t>
              </a: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  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  </a:t>
              </a:r>
              <a:r>
                <a:rPr lang="ru-RU" sz="1549" spc="-55" dirty="0" smtClean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 smtClean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рейтинге</a:t>
              </a:r>
              <a:r>
                <a:rPr lang="en-US" sz="1549" spc="-55" dirty="0" smtClean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университетов</a:t>
              </a: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ru-RU" sz="1549" spc="-55" dirty="0" smtClean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</a:t>
              </a:r>
              <a:r>
                <a:rPr lang="en-US" sz="1549" spc="-55" dirty="0" err="1" smtClean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ведущего</a:t>
              </a:r>
              <a:r>
                <a:rPr lang="en-US" sz="1549" spc="-55" dirty="0" smtClean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информационного</a:t>
              </a: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</a:t>
              </a:r>
              <a:r>
                <a:rPr lang="en-US" sz="1549" spc="-55" dirty="0" err="1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агентства</a:t>
              </a:r>
              <a:r>
                <a:rPr lang="en-US" sz="1549" spc="-55" dirty="0">
                  <a:solidFill>
                    <a:srgbClr val="004276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INTERFAX </a:t>
              </a:r>
            </a:p>
          </p:txBody>
        </p:sp>
      </p:grpSp>
      <p:grpSp>
        <p:nvGrpSpPr>
          <p:cNvPr id="41" name="Group 5"/>
          <p:cNvGrpSpPr/>
          <p:nvPr/>
        </p:nvGrpSpPr>
        <p:grpSpPr>
          <a:xfrm>
            <a:off x="10127058" y="1296126"/>
            <a:ext cx="1634278" cy="1634278"/>
            <a:chOff x="0" y="0"/>
            <a:chExt cx="812800" cy="812800"/>
          </a:xfrm>
        </p:grpSpPr>
        <p:sp>
          <p:nvSpPr>
            <p:cNvPr id="42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004276"/>
              </a:solidFill>
              <a:prstDash val="solid"/>
              <a:miter/>
            </a:ln>
          </p:spPr>
        </p:sp>
      </p:grpSp>
      <p:sp>
        <p:nvSpPr>
          <p:cNvPr id="43" name="Freeform 7"/>
          <p:cNvSpPr/>
          <p:nvPr/>
        </p:nvSpPr>
        <p:spPr>
          <a:xfrm>
            <a:off x="10231229" y="1895290"/>
            <a:ext cx="1425935" cy="435950"/>
          </a:xfrm>
          <a:custGeom>
            <a:avLst/>
            <a:gdLst/>
            <a:ahLst/>
            <a:cxnLst/>
            <a:rect l="l" t="t" r="r" b="b"/>
            <a:pathLst>
              <a:path w="1425935" h="435950">
                <a:moveTo>
                  <a:pt x="0" y="0"/>
                </a:moveTo>
                <a:lnTo>
                  <a:pt x="1425935" y="0"/>
                </a:lnTo>
                <a:lnTo>
                  <a:pt x="1425935" y="435950"/>
                </a:lnTo>
                <a:lnTo>
                  <a:pt x="0" y="43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44" name="Group 8"/>
          <p:cNvGrpSpPr/>
          <p:nvPr/>
        </p:nvGrpSpPr>
        <p:grpSpPr>
          <a:xfrm>
            <a:off x="10171866" y="3365672"/>
            <a:ext cx="4165557" cy="1165628"/>
            <a:chOff x="-10818" y="0"/>
            <a:chExt cx="616475" cy="172505"/>
          </a:xfrm>
        </p:grpSpPr>
        <p:sp>
          <p:nvSpPr>
            <p:cNvPr id="45" name="Freeform 9"/>
            <p:cNvSpPr/>
            <p:nvPr/>
          </p:nvSpPr>
          <p:spPr>
            <a:xfrm>
              <a:off x="0" y="0"/>
              <a:ext cx="605657" cy="172505"/>
            </a:xfrm>
            <a:custGeom>
              <a:avLst/>
              <a:gdLst/>
              <a:ahLst/>
              <a:cxnLst/>
              <a:rect l="l" t="t" r="r" b="b"/>
              <a:pathLst>
                <a:path w="605657" h="172505">
                  <a:moveTo>
                    <a:pt x="18918" y="0"/>
                  </a:moveTo>
                  <a:lnTo>
                    <a:pt x="586739" y="0"/>
                  </a:lnTo>
                  <a:cubicBezTo>
                    <a:pt x="597187" y="0"/>
                    <a:pt x="605657" y="8470"/>
                    <a:pt x="605657" y="18918"/>
                  </a:cubicBezTo>
                  <a:lnTo>
                    <a:pt x="605657" y="153588"/>
                  </a:lnTo>
                  <a:cubicBezTo>
                    <a:pt x="605657" y="158605"/>
                    <a:pt x="603663" y="163417"/>
                    <a:pt x="600116" y="166964"/>
                  </a:cubicBezTo>
                  <a:cubicBezTo>
                    <a:pt x="596568" y="170512"/>
                    <a:pt x="591756" y="172505"/>
                    <a:pt x="586739" y="172505"/>
                  </a:cubicBezTo>
                  <a:lnTo>
                    <a:pt x="18918" y="172505"/>
                  </a:lnTo>
                  <a:cubicBezTo>
                    <a:pt x="13900" y="172505"/>
                    <a:pt x="9089" y="170512"/>
                    <a:pt x="5541" y="166964"/>
                  </a:cubicBezTo>
                  <a:cubicBezTo>
                    <a:pt x="1993" y="163417"/>
                    <a:pt x="0" y="158605"/>
                    <a:pt x="0" y="153588"/>
                  </a:cubicBezTo>
                  <a:lnTo>
                    <a:pt x="0" y="18918"/>
                  </a:lnTo>
                  <a:cubicBezTo>
                    <a:pt x="0" y="13900"/>
                    <a:pt x="1993" y="9089"/>
                    <a:pt x="5541" y="5541"/>
                  </a:cubicBezTo>
                  <a:cubicBezTo>
                    <a:pt x="9089" y="1993"/>
                    <a:pt x="13900" y="0"/>
                    <a:pt x="189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4276"/>
              </a:solidFill>
              <a:prstDash val="solid"/>
              <a:miter/>
            </a:ln>
          </p:spPr>
        </p:sp>
        <p:sp>
          <p:nvSpPr>
            <p:cNvPr id="46" name="TextBox 10"/>
            <p:cNvSpPr txBox="1"/>
            <p:nvPr/>
          </p:nvSpPr>
          <p:spPr>
            <a:xfrm>
              <a:off x="-10818" y="18352"/>
              <a:ext cx="605657" cy="134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72"/>
                </a:lnSpc>
              </a:pPr>
              <a:r>
                <a:rPr lang="en-US" sz="1549" b="1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Топ-20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по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заработной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плате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выпускников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среди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ВУЗов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российской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компании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интернет-рекрутмента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hh.ru</a:t>
              </a:r>
            </a:p>
          </p:txBody>
        </p:sp>
      </p:grpSp>
      <p:grpSp>
        <p:nvGrpSpPr>
          <p:cNvPr id="47" name="Group 11"/>
          <p:cNvGrpSpPr/>
          <p:nvPr/>
        </p:nvGrpSpPr>
        <p:grpSpPr>
          <a:xfrm>
            <a:off x="14110425" y="3118297"/>
            <a:ext cx="1660379" cy="1660379"/>
            <a:chOff x="0" y="0"/>
            <a:chExt cx="812800" cy="812800"/>
          </a:xfrm>
        </p:grpSpPr>
        <p:sp>
          <p:nvSpPr>
            <p:cNvPr id="48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004276"/>
              </a:solidFill>
              <a:prstDash val="solid"/>
              <a:miter/>
            </a:ln>
          </p:spPr>
        </p:sp>
      </p:grpSp>
      <p:sp>
        <p:nvSpPr>
          <p:cNvPr id="49" name="Freeform 13"/>
          <p:cNvSpPr/>
          <p:nvPr/>
        </p:nvSpPr>
        <p:spPr>
          <a:xfrm>
            <a:off x="14277043" y="3284914"/>
            <a:ext cx="1327143" cy="1327143"/>
          </a:xfrm>
          <a:custGeom>
            <a:avLst/>
            <a:gdLst/>
            <a:ahLst/>
            <a:cxnLst/>
            <a:rect l="l" t="t" r="r" b="b"/>
            <a:pathLst>
              <a:path w="1327143" h="1327143">
                <a:moveTo>
                  <a:pt x="0" y="0"/>
                </a:moveTo>
                <a:lnTo>
                  <a:pt x="1327143" y="0"/>
                </a:lnTo>
                <a:lnTo>
                  <a:pt x="1327143" y="1327144"/>
                </a:lnTo>
                <a:lnTo>
                  <a:pt x="0" y="13271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50" name="Group 14"/>
          <p:cNvGrpSpPr/>
          <p:nvPr/>
        </p:nvGrpSpPr>
        <p:grpSpPr>
          <a:xfrm>
            <a:off x="11371775" y="5210754"/>
            <a:ext cx="4481423" cy="1146857"/>
            <a:chOff x="0" y="0"/>
            <a:chExt cx="661861" cy="169379"/>
          </a:xfrm>
        </p:grpSpPr>
        <p:sp>
          <p:nvSpPr>
            <p:cNvPr id="51" name="Freeform 15"/>
            <p:cNvSpPr/>
            <p:nvPr/>
          </p:nvSpPr>
          <p:spPr>
            <a:xfrm>
              <a:off x="0" y="0"/>
              <a:ext cx="643326" cy="169379"/>
            </a:xfrm>
            <a:custGeom>
              <a:avLst/>
              <a:gdLst/>
              <a:ahLst/>
              <a:cxnLst/>
              <a:rect l="l" t="t" r="r" b="b"/>
              <a:pathLst>
                <a:path w="643326" h="169379">
                  <a:moveTo>
                    <a:pt x="17773" y="0"/>
                  </a:moveTo>
                  <a:lnTo>
                    <a:pt x="625552" y="0"/>
                  </a:lnTo>
                  <a:cubicBezTo>
                    <a:pt x="630266" y="0"/>
                    <a:pt x="634787" y="1873"/>
                    <a:pt x="638120" y="5206"/>
                  </a:cubicBezTo>
                  <a:cubicBezTo>
                    <a:pt x="641453" y="8539"/>
                    <a:pt x="643326" y="13060"/>
                    <a:pt x="643326" y="17773"/>
                  </a:cubicBezTo>
                  <a:lnTo>
                    <a:pt x="643326" y="151606"/>
                  </a:lnTo>
                  <a:cubicBezTo>
                    <a:pt x="643326" y="161422"/>
                    <a:pt x="635368" y="169379"/>
                    <a:pt x="625552" y="169379"/>
                  </a:cubicBezTo>
                  <a:lnTo>
                    <a:pt x="17773" y="169379"/>
                  </a:lnTo>
                  <a:cubicBezTo>
                    <a:pt x="7957" y="169379"/>
                    <a:pt x="0" y="161422"/>
                    <a:pt x="0" y="151606"/>
                  </a:cubicBezTo>
                  <a:lnTo>
                    <a:pt x="0" y="17773"/>
                  </a:lnTo>
                  <a:cubicBezTo>
                    <a:pt x="0" y="7957"/>
                    <a:pt x="7957" y="0"/>
                    <a:pt x="177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4276"/>
              </a:solidFill>
              <a:prstDash val="solid"/>
              <a:miter/>
            </a:ln>
          </p:spPr>
        </p:sp>
        <p:sp>
          <p:nvSpPr>
            <p:cNvPr id="52" name="TextBox 16"/>
            <p:cNvSpPr txBox="1"/>
            <p:nvPr/>
          </p:nvSpPr>
          <p:spPr>
            <a:xfrm>
              <a:off x="18535" y="18207"/>
              <a:ext cx="643326" cy="131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Топ-100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глобального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рейтинга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университетов</a:t>
              </a:r>
              <a:endParaRPr lang="en-US" sz="1549" spc="-55" dirty="0">
                <a:solidFill>
                  <a:srgbClr val="164575"/>
                </a:solidFill>
                <a:latin typeface="IBM Plex Sans Bold"/>
                <a:ea typeface="IBM Plex Sans Bold"/>
                <a:cs typeface="IBM Plex Sans Bold"/>
                <a:sym typeface="IBM Plex Sans Bold"/>
              </a:endParaRPr>
            </a:p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Индонезийской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организации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UI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GreenMetric</a:t>
              </a:r>
              <a:endParaRPr lang="en-US" sz="1549" spc="-55" dirty="0">
                <a:solidFill>
                  <a:srgbClr val="164575"/>
                </a:solidFill>
                <a:latin typeface="IBM Plex Sans Bold"/>
                <a:ea typeface="IBM Plex Sans Bold"/>
                <a:cs typeface="IBM Plex Sans Bold"/>
                <a:sym typeface="IBM Plex Sans Bold"/>
              </a:endParaRPr>
            </a:p>
          </p:txBody>
        </p:sp>
      </p:grpSp>
      <p:grpSp>
        <p:nvGrpSpPr>
          <p:cNvPr id="53" name="Group 17"/>
          <p:cNvGrpSpPr/>
          <p:nvPr/>
        </p:nvGrpSpPr>
        <p:grpSpPr>
          <a:xfrm>
            <a:off x="10214644" y="4965365"/>
            <a:ext cx="1637636" cy="1637636"/>
            <a:chOff x="0" y="0"/>
            <a:chExt cx="812800" cy="812800"/>
          </a:xfrm>
        </p:grpSpPr>
        <p:sp>
          <p:nvSpPr>
            <p:cNvPr id="54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004276"/>
              </a:solidFill>
              <a:prstDash val="solid"/>
              <a:miter/>
            </a:ln>
          </p:spPr>
        </p:sp>
      </p:grpSp>
      <p:sp>
        <p:nvSpPr>
          <p:cNvPr id="55" name="Freeform 19"/>
          <p:cNvSpPr/>
          <p:nvPr/>
        </p:nvSpPr>
        <p:spPr>
          <a:xfrm>
            <a:off x="10430544" y="5398471"/>
            <a:ext cx="1205837" cy="771424"/>
          </a:xfrm>
          <a:custGeom>
            <a:avLst/>
            <a:gdLst/>
            <a:ahLst/>
            <a:cxnLst/>
            <a:rect l="l" t="t" r="r" b="b"/>
            <a:pathLst>
              <a:path w="1205837" h="771424">
                <a:moveTo>
                  <a:pt x="0" y="0"/>
                </a:moveTo>
                <a:lnTo>
                  <a:pt x="1205837" y="0"/>
                </a:lnTo>
                <a:lnTo>
                  <a:pt x="1205837" y="771424"/>
                </a:lnTo>
                <a:lnTo>
                  <a:pt x="0" y="7714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53186"/>
            </a:stretch>
          </a:blipFill>
        </p:spPr>
      </p:sp>
      <p:grpSp>
        <p:nvGrpSpPr>
          <p:cNvPr id="56" name="Group 20"/>
          <p:cNvGrpSpPr/>
          <p:nvPr/>
        </p:nvGrpSpPr>
        <p:grpSpPr>
          <a:xfrm>
            <a:off x="10214644" y="7140053"/>
            <a:ext cx="4092459" cy="1165628"/>
            <a:chOff x="0" y="0"/>
            <a:chExt cx="605657" cy="172505"/>
          </a:xfrm>
        </p:grpSpPr>
        <p:sp>
          <p:nvSpPr>
            <p:cNvPr id="57" name="Freeform 21"/>
            <p:cNvSpPr/>
            <p:nvPr/>
          </p:nvSpPr>
          <p:spPr>
            <a:xfrm>
              <a:off x="0" y="0"/>
              <a:ext cx="605657" cy="172505"/>
            </a:xfrm>
            <a:custGeom>
              <a:avLst/>
              <a:gdLst/>
              <a:ahLst/>
              <a:cxnLst/>
              <a:rect l="l" t="t" r="r" b="b"/>
              <a:pathLst>
                <a:path w="605657" h="172505">
                  <a:moveTo>
                    <a:pt x="18918" y="0"/>
                  </a:moveTo>
                  <a:lnTo>
                    <a:pt x="586739" y="0"/>
                  </a:lnTo>
                  <a:cubicBezTo>
                    <a:pt x="597187" y="0"/>
                    <a:pt x="605657" y="8470"/>
                    <a:pt x="605657" y="18918"/>
                  </a:cubicBezTo>
                  <a:lnTo>
                    <a:pt x="605657" y="153588"/>
                  </a:lnTo>
                  <a:cubicBezTo>
                    <a:pt x="605657" y="158605"/>
                    <a:pt x="603663" y="163417"/>
                    <a:pt x="600116" y="166964"/>
                  </a:cubicBezTo>
                  <a:cubicBezTo>
                    <a:pt x="596568" y="170512"/>
                    <a:pt x="591756" y="172505"/>
                    <a:pt x="586739" y="172505"/>
                  </a:cubicBezTo>
                  <a:lnTo>
                    <a:pt x="18918" y="172505"/>
                  </a:lnTo>
                  <a:cubicBezTo>
                    <a:pt x="13900" y="172505"/>
                    <a:pt x="9089" y="170512"/>
                    <a:pt x="5541" y="166964"/>
                  </a:cubicBezTo>
                  <a:cubicBezTo>
                    <a:pt x="1993" y="163417"/>
                    <a:pt x="0" y="158605"/>
                    <a:pt x="0" y="153588"/>
                  </a:cubicBezTo>
                  <a:lnTo>
                    <a:pt x="0" y="18918"/>
                  </a:lnTo>
                  <a:cubicBezTo>
                    <a:pt x="0" y="13900"/>
                    <a:pt x="1993" y="9089"/>
                    <a:pt x="5541" y="5541"/>
                  </a:cubicBezTo>
                  <a:cubicBezTo>
                    <a:pt x="9089" y="1993"/>
                    <a:pt x="13900" y="0"/>
                    <a:pt x="189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4276"/>
              </a:solidFill>
              <a:prstDash val="solid"/>
              <a:miter/>
            </a:ln>
          </p:spPr>
        </p:sp>
        <p:sp>
          <p:nvSpPr>
            <p:cNvPr id="58" name="TextBox 22"/>
            <p:cNvSpPr txBox="1"/>
            <p:nvPr/>
          </p:nvSpPr>
          <p:spPr>
            <a:xfrm>
              <a:off x="0" y="19050"/>
              <a:ext cx="605657" cy="134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72"/>
                </a:lnSpc>
              </a:pP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Топ-40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рейтинга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Российского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совета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по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международным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                                    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делам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интернет-ресурсов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</a:p>
            <a:p>
              <a:pPr algn="ctr">
                <a:lnSpc>
                  <a:spcPts val="1472"/>
                </a:lnSpc>
              </a:pP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среди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</a:t>
              </a:r>
              <a:r>
                <a:rPr lang="en-US" sz="1549" spc="-55" dirty="0" err="1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ВУЗов</a:t>
              </a:r>
              <a:r>
                <a:rPr lang="en-US" sz="1549" spc="-55" dirty="0">
                  <a:solidFill>
                    <a:srgbClr val="164575"/>
                  </a:solidFill>
                  <a:latin typeface="IBM Plex Sans Bold"/>
                  <a:ea typeface="IBM Plex Sans Bold"/>
                  <a:cs typeface="IBM Plex Sans Bold"/>
                  <a:sym typeface="IBM Plex Sans Bold"/>
                </a:rPr>
                <a:t> РФ</a:t>
              </a:r>
            </a:p>
          </p:txBody>
        </p:sp>
      </p:grpSp>
      <p:grpSp>
        <p:nvGrpSpPr>
          <p:cNvPr id="59" name="Group 23"/>
          <p:cNvGrpSpPr/>
          <p:nvPr/>
        </p:nvGrpSpPr>
        <p:grpSpPr>
          <a:xfrm>
            <a:off x="14067321" y="6892677"/>
            <a:ext cx="1660379" cy="1660379"/>
            <a:chOff x="0" y="0"/>
            <a:chExt cx="812800" cy="812800"/>
          </a:xfrm>
        </p:grpSpPr>
        <p:sp>
          <p:nvSpPr>
            <p:cNvPr id="60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004276"/>
              </a:solidFill>
              <a:prstDash val="solid"/>
              <a:miter/>
            </a:ln>
          </p:spPr>
        </p:sp>
      </p:grpSp>
      <p:sp>
        <p:nvSpPr>
          <p:cNvPr id="61" name="Freeform 25"/>
          <p:cNvSpPr/>
          <p:nvPr/>
        </p:nvSpPr>
        <p:spPr>
          <a:xfrm>
            <a:off x="15150460" y="7395145"/>
            <a:ext cx="410621" cy="327721"/>
          </a:xfrm>
          <a:custGeom>
            <a:avLst/>
            <a:gdLst/>
            <a:ahLst/>
            <a:cxnLst/>
            <a:rect l="l" t="t" r="r" b="b"/>
            <a:pathLst>
              <a:path w="410621" h="327721">
                <a:moveTo>
                  <a:pt x="0" y="0"/>
                </a:moveTo>
                <a:lnTo>
                  <a:pt x="410622" y="0"/>
                </a:lnTo>
                <a:lnTo>
                  <a:pt x="410622" y="327721"/>
                </a:lnTo>
                <a:lnTo>
                  <a:pt x="0" y="3277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62" name="Group 26"/>
          <p:cNvGrpSpPr>
            <a:grpSpLocks noChangeAspect="1"/>
          </p:cNvGrpSpPr>
          <p:nvPr/>
        </p:nvGrpSpPr>
        <p:grpSpPr>
          <a:xfrm>
            <a:off x="14233938" y="7272327"/>
            <a:ext cx="1327143" cy="807427"/>
            <a:chOff x="0" y="0"/>
            <a:chExt cx="2773426" cy="1687335"/>
          </a:xfrm>
        </p:grpSpPr>
        <p:sp>
          <p:nvSpPr>
            <p:cNvPr id="63" name="Freeform 27"/>
            <p:cNvSpPr/>
            <p:nvPr/>
          </p:nvSpPr>
          <p:spPr>
            <a:xfrm>
              <a:off x="1068197" y="529590"/>
              <a:ext cx="1641856" cy="11430"/>
            </a:xfrm>
            <a:custGeom>
              <a:avLst/>
              <a:gdLst/>
              <a:ahLst/>
              <a:cxnLst/>
              <a:rect l="l" t="t" r="r" b="b"/>
              <a:pathLst>
                <a:path w="1641856" h="11430">
                  <a:moveTo>
                    <a:pt x="0" y="127"/>
                  </a:moveTo>
                  <a:lnTo>
                    <a:pt x="127" y="11430"/>
                  </a:lnTo>
                  <a:lnTo>
                    <a:pt x="1641856" y="11303"/>
                  </a:lnTo>
                  <a:lnTo>
                    <a:pt x="1641856" y="0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64" name="Freeform 28"/>
            <p:cNvSpPr/>
            <p:nvPr/>
          </p:nvSpPr>
          <p:spPr>
            <a:xfrm>
              <a:off x="829183" y="325628"/>
              <a:ext cx="1594104" cy="11557"/>
            </a:xfrm>
            <a:custGeom>
              <a:avLst/>
              <a:gdLst/>
              <a:ahLst/>
              <a:cxnLst/>
              <a:rect l="l" t="t" r="r" b="b"/>
              <a:pathLst>
                <a:path w="1594104" h="11557">
                  <a:moveTo>
                    <a:pt x="0" y="254"/>
                  </a:moveTo>
                  <a:lnTo>
                    <a:pt x="127" y="11557"/>
                  </a:lnTo>
                  <a:lnTo>
                    <a:pt x="1594104" y="11303"/>
                  </a:lnTo>
                  <a:lnTo>
                    <a:pt x="1593977" y="0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65" name="Freeform 29"/>
            <p:cNvSpPr/>
            <p:nvPr/>
          </p:nvSpPr>
          <p:spPr>
            <a:xfrm>
              <a:off x="919988" y="63500"/>
              <a:ext cx="1646174" cy="1218565"/>
            </a:xfrm>
            <a:custGeom>
              <a:avLst/>
              <a:gdLst/>
              <a:ahLst/>
              <a:cxnLst/>
              <a:rect l="l" t="t" r="r" b="b"/>
              <a:pathLst>
                <a:path w="1646174" h="1218565">
                  <a:moveTo>
                    <a:pt x="0" y="455676"/>
                  </a:moveTo>
                  <a:cubicBezTo>
                    <a:pt x="152019" y="183515"/>
                    <a:pt x="437515" y="0"/>
                    <a:pt x="764667" y="0"/>
                  </a:cubicBezTo>
                  <a:cubicBezTo>
                    <a:pt x="904240" y="0"/>
                    <a:pt x="1036320" y="33401"/>
                    <a:pt x="1153668" y="92837"/>
                  </a:cubicBezTo>
                  <a:lnTo>
                    <a:pt x="1148461" y="102870"/>
                  </a:lnTo>
                  <a:cubicBezTo>
                    <a:pt x="1032637" y="44196"/>
                    <a:pt x="902335" y="11303"/>
                    <a:pt x="764540" y="11303"/>
                  </a:cubicBezTo>
                  <a:cubicBezTo>
                    <a:pt x="441706" y="11303"/>
                    <a:pt x="159893" y="192278"/>
                    <a:pt x="9652" y="461137"/>
                  </a:cubicBezTo>
                  <a:close/>
                  <a:moveTo>
                    <a:pt x="1310259" y="209296"/>
                  </a:moveTo>
                  <a:lnTo>
                    <a:pt x="1317498" y="200660"/>
                  </a:lnTo>
                  <a:cubicBezTo>
                    <a:pt x="1497330" y="349631"/>
                    <a:pt x="1618996" y="569976"/>
                    <a:pt x="1642237" y="819785"/>
                  </a:cubicBezTo>
                  <a:lnTo>
                    <a:pt x="1630934" y="820801"/>
                  </a:lnTo>
                  <a:cubicBezTo>
                    <a:pt x="1607947" y="574040"/>
                    <a:pt x="1487932" y="356489"/>
                    <a:pt x="1310386" y="209296"/>
                  </a:cubicBezTo>
                  <a:moveTo>
                    <a:pt x="1582166" y="1214882"/>
                  </a:moveTo>
                  <a:cubicBezTo>
                    <a:pt x="1616329" y="1118870"/>
                    <a:pt x="1634998" y="1015111"/>
                    <a:pt x="1634998" y="906907"/>
                  </a:cubicBezTo>
                  <a:lnTo>
                    <a:pt x="1646174" y="906907"/>
                  </a:lnTo>
                  <a:cubicBezTo>
                    <a:pt x="1646174" y="1016381"/>
                    <a:pt x="1627251" y="1121410"/>
                    <a:pt x="1592707" y="1218565"/>
                  </a:cubicBez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66" name="Freeform 30"/>
            <p:cNvSpPr/>
            <p:nvPr/>
          </p:nvSpPr>
          <p:spPr>
            <a:xfrm>
              <a:off x="1456944" y="64770"/>
              <a:ext cx="459105" cy="1488948"/>
            </a:xfrm>
            <a:custGeom>
              <a:avLst/>
              <a:gdLst/>
              <a:ahLst/>
              <a:cxnLst/>
              <a:rect l="l" t="t" r="r" b="b"/>
              <a:pathLst>
                <a:path w="459105" h="1488948">
                  <a:moveTo>
                    <a:pt x="11176" y="714756"/>
                  </a:moveTo>
                  <a:lnTo>
                    <a:pt x="11303" y="714756"/>
                  </a:lnTo>
                  <a:close/>
                  <a:moveTo>
                    <a:pt x="226949" y="11303"/>
                  </a:moveTo>
                  <a:cubicBezTo>
                    <a:pt x="127635" y="7493"/>
                    <a:pt x="32004" y="310007"/>
                    <a:pt x="11303" y="714629"/>
                  </a:cubicBezTo>
                  <a:lnTo>
                    <a:pt x="0" y="713994"/>
                  </a:lnTo>
                  <a:cubicBezTo>
                    <a:pt x="23622" y="308356"/>
                    <a:pt x="109347" y="3810"/>
                    <a:pt x="226949" y="0"/>
                  </a:cubicBezTo>
                  <a:cubicBezTo>
                    <a:pt x="349377" y="4064"/>
                    <a:pt x="437896" y="335026"/>
                    <a:pt x="456311" y="766953"/>
                  </a:cubicBezTo>
                  <a:lnTo>
                    <a:pt x="445008" y="767334"/>
                  </a:lnTo>
                  <a:cubicBezTo>
                    <a:pt x="429768" y="336550"/>
                    <a:pt x="330835" y="7239"/>
                    <a:pt x="226949" y="11176"/>
                  </a:cubicBezTo>
                  <a:moveTo>
                    <a:pt x="394589" y="1486408"/>
                  </a:moveTo>
                  <a:cubicBezTo>
                    <a:pt x="411480" y="1407033"/>
                    <a:pt x="424942" y="1315720"/>
                    <a:pt x="434086" y="1216152"/>
                  </a:cubicBezTo>
                  <a:cubicBezTo>
                    <a:pt x="442976" y="1119759"/>
                    <a:pt x="447802" y="1015492"/>
                    <a:pt x="447802" y="906907"/>
                  </a:cubicBezTo>
                  <a:lnTo>
                    <a:pt x="447929" y="906907"/>
                  </a:lnTo>
                  <a:lnTo>
                    <a:pt x="459105" y="906907"/>
                  </a:lnTo>
                  <a:cubicBezTo>
                    <a:pt x="459105" y="1015873"/>
                    <a:pt x="454279" y="1120521"/>
                    <a:pt x="445262" y="1217295"/>
                  </a:cubicBezTo>
                  <a:cubicBezTo>
                    <a:pt x="436118" y="1317244"/>
                    <a:pt x="422656" y="1408938"/>
                    <a:pt x="405765" y="1488948"/>
                  </a:cubicBez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67" name="Freeform 31"/>
            <p:cNvSpPr/>
            <p:nvPr/>
          </p:nvSpPr>
          <p:spPr>
            <a:xfrm>
              <a:off x="1100074" y="65278"/>
              <a:ext cx="1167384" cy="1558544"/>
            </a:xfrm>
            <a:custGeom>
              <a:avLst/>
              <a:gdLst/>
              <a:ahLst/>
              <a:cxnLst/>
              <a:rect l="l" t="t" r="r" b="b"/>
              <a:pathLst>
                <a:path w="1167384" h="1558544">
                  <a:moveTo>
                    <a:pt x="0" y="871855"/>
                  </a:moveTo>
                  <a:cubicBezTo>
                    <a:pt x="11938" y="388874"/>
                    <a:pt x="266573" y="635"/>
                    <a:pt x="583438" y="0"/>
                  </a:cubicBezTo>
                  <a:cubicBezTo>
                    <a:pt x="877062" y="508"/>
                    <a:pt x="1117092" y="333883"/>
                    <a:pt x="1160526" y="766572"/>
                  </a:cubicBezTo>
                  <a:lnTo>
                    <a:pt x="1149223" y="767588"/>
                  </a:lnTo>
                  <a:cubicBezTo>
                    <a:pt x="1106297" y="337693"/>
                    <a:pt x="867537" y="10668"/>
                    <a:pt x="583438" y="11176"/>
                  </a:cubicBezTo>
                  <a:cubicBezTo>
                    <a:pt x="276733" y="10541"/>
                    <a:pt x="22860" y="392049"/>
                    <a:pt x="11303" y="872109"/>
                  </a:cubicBezTo>
                  <a:close/>
                  <a:moveTo>
                    <a:pt x="980186" y="1552321"/>
                  </a:moveTo>
                  <a:cubicBezTo>
                    <a:pt x="1042162" y="1459103"/>
                    <a:pt x="1090803" y="1344168"/>
                    <a:pt x="1121029" y="1215390"/>
                  </a:cubicBezTo>
                  <a:cubicBezTo>
                    <a:pt x="1143635" y="1119124"/>
                    <a:pt x="1156081" y="1015238"/>
                    <a:pt x="1156081" y="906780"/>
                  </a:cubicBezTo>
                  <a:lnTo>
                    <a:pt x="1167384" y="906780"/>
                  </a:lnTo>
                  <a:cubicBezTo>
                    <a:pt x="1167384" y="1016000"/>
                    <a:pt x="1154938" y="1120775"/>
                    <a:pt x="1132205" y="1217930"/>
                  </a:cubicBezTo>
                  <a:cubicBezTo>
                    <a:pt x="1101598" y="1347978"/>
                    <a:pt x="1052449" y="1464056"/>
                    <a:pt x="989711" y="1558544"/>
                  </a:cubicBez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68" name="Freeform 32"/>
            <p:cNvSpPr/>
            <p:nvPr/>
          </p:nvSpPr>
          <p:spPr>
            <a:xfrm>
              <a:off x="1011809" y="753872"/>
              <a:ext cx="1641729" cy="11557"/>
            </a:xfrm>
            <a:custGeom>
              <a:avLst/>
              <a:gdLst/>
              <a:ahLst/>
              <a:cxnLst/>
              <a:rect l="l" t="t" r="r" b="b"/>
              <a:pathLst>
                <a:path w="1641729" h="11557">
                  <a:moveTo>
                    <a:pt x="0" y="254"/>
                  </a:moveTo>
                  <a:lnTo>
                    <a:pt x="1641602" y="0"/>
                  </a:lnTo>
                  <a:lnTo>
                    <a:pt x="1641729" y="11303"/>
                  </a:lnTo>
                  <a:lnTo>
                    <a:pt x="0" y="11557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69" name="Freeform 33"/>
            <p:cNvSpPr/>
            <p:nvPr/>
          </p:nvSpPr>
          <p:spPr>
            <a:xfrm>
              <a:off x="1241933" y="146050"/>
              <a:ext cx="829310" cy="11557"/>
            </a:xfrm>
            <a:custGeom>
              <a:avLst/>
              <a:gdLst/>
              <a:ahLst/>
              <a:cxnLst/>
              <a:rect l="l" t="t" r="r" b="b"/>
              <a:pathLst>
                <a:path w="829310" h="11557">
                  <a:moveTo>
                    <a:pt x="0" y="254"/>
                  </a:moveTo>
                  <a:lnTo>
                    <a:pt x="829183" y="0"/>
                  </a:lnTo>
                  <a:lnTo>
                    <a:pt x="829310" y="11303"/>
                  </a:lnTo>
                  <a:lnTo>
                    <a:pt x="0" y="11557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70" name="Freeform 34"/>
            <p:cNvSpPr/>
            <p:nvPr/>
          </p:nvSpPr>
          <p:spPr>
            <a:xfrm>
              <a:off x="1780413" y="1066673"/>
              <a:ext cx="829310" cy="11430"/>
            </a:xfrm>
            <a:custGeom>
              <a:avLst/>
              <a:gdLst/>
              <a:ahLst/>
              <a:cxnLst/>
              <a:rect l="l" t="t" r="r" b="b"/>
              <a:pathLst>
                <a:path w="829310" h="11430">
                  <a:moveTo>
                    <a:pt x="242316" y="127"/>
                  </a:moveTo>
                  <a:lnTo>
                    <a:pt x="829183" y="0"/>
                  </a:lnTo>
                  <a:lnTo>
                    <a:pt x="829310" y="11303"/>
                  </a:lnTo>
                  <a:lnTo>
                    <a:pt x="242316" y="11430"/>
                  </a:lnTo>
                  <a:close/>
                  <a:moveTo>
                    <a:pt x="0" y="11430"/>
                  </a:moveTo>
                  <a:lnTo>
                    <a:pt x="0" y="127"/>
                  </a:lnTo>
                  <a:lnTo>
                    <a:pt x="157480" y="127"/>
                  </a:lnTo>
                  <a:lnTo>
                    <a:pt x="157607" y="11430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71" name="Freeform 35"/>
            <p:cNvSpPr/>
            <p:nvPr/>
          </p:nvSpPr>
          <p:spPr>
            <a:xfrm>
              <a:off x="2055241" y="1312037"/>
              <a:ext cx="241173" cy="11430"/>
            </a:xfrm>
            <a:custGeom>
              <a:avLst/>
              <a:gdLst/>
              <a:ahLst/>
              <a:cxnLst/>
              <a:rect l="l" t="t" r="r" b="b"/>
              <a:pathLst>
                <a:path w="241173" h="11430">
                  <a:moveTo>
                    <a:pt x="127" y="11430"/>
                  </a:moveTo>
                  <a:lnTo>
                    <a:pt x="0" y="127"/>
                  </a:lnTo>
                  <a:lnTo>
                    <a:pt x="241046" y="0"/>
                  </a:lnTo>
                  <a:lnTo>
                    <a:pt x="241173" y="11303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72" name="Freeform 36"/>
            <p:cNvSpPr/>
            <p:nvPr/>
          </p:nvSpPr>
          <p:spPr>
            <a:xfrm>
              <a:off x="63500" y="1059180"/>
              <a:ext cx="342646" cy="431292"/>
            </a:xfrm>
            <a:custGeom>
              <a:avLst/>
              <a:gdLst/>
              <a:ahLst/>
              <a:cxnLst/>
              <a:rect l="l" t="t" r="r" b="b"/>
              <a:pathLst>
                <a:path w="342646" h="431292">
                  <a:moveTo>
                    <a:pt x="20320" y="431292"/>
                  </a:moveTo>
                  <a:lnTo>
                    <a:pt x="20320" y="114681"/>
                  </a:lnTo>
                  <a:lnTo>
                    <a:pt x="135001" y="114681"/>
                  </a:lnTo>
                  <a:lnTo>
                    <a:pt x="135001" y="221234"/>
                  </a:lnTo>
                  <a:cubicBezTo>
                    <a:pt x="195580" y="191389"/>
                    <a:pt x="225806" y="161290"/>
                    <a:pt x="225806" y="131064"/>
                  </a:cubicBezTo>
                  <a:cubicBezTo>
                    <a:pt x="225806" y="108585"/>
                    <a:pt x="212217" y="97282"/>
                    <a:pt x="185039" y="97282"/>
                  </a:cubicBezTo>
                  <a:lnTo>
                    <a:pt x="0" y="97282"/>
                  </a:lnTo>
                  <a:lnTo>
                    <a:pt x="26162" y="0"/>
                  </a:lnTo>
                  <a:lnTo>
                    <a:pt x="206502" y="0"/>
                  </a:lnTo>
                  <a:cubicBezTo>
                    <a:pt x="247269" y="0"/>
                    <a:pt x="279654" y="9652"/>
                    <a:pt x="303657" y="29083"/>
                  </a:cubicBezTo>
                  <a:cubicBezTo>
                    <a:pt x="329692" y="50419"/>
                    <a:pt x="342646" y="80899"/>
                    <a:pt x="342646" y="120523"/>
                  </a:cubicBezTo>
                  <a:cubicBezTo>
                    <a:pt x="342646" y="207391"/>
                    <a:pt x="273431" y="278003"/>
                    <a:pt x="134874" y="332359"/>
                  </a:cubicBezTo>
                  <a:lnTo>
                    <a:pt x="134874" y="431292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73" name="Freeform 37"/>
            <p:cNvSpPr/>
            <p:nvPr/>
          </p:nvSpPr>
          <p:spPr>
            <a:xfrm>
              <a:off x="447802" y="1059053"/>
              <a:ext cx="294513" cy="431292"/>
            </a:xfrm>
            <a:custGeom>
              <a:avLst/>
              <a:gdLst/>
              <a:ahLst/>
              <a:cxnLst/>
              <a:rect l="l" t="t" r="r" b="b"/>
              <a:pathLst>
                <a:path w="294513" h="431292">
                  <a:moveTo>
                    <a:pt x="259588" y="127"/>
                  </a:moveTo>
                  <a:lnTo>
                    <a:pt x="287528" y="98425"/>
                  </a:lnTo>
                  <a:lnTo>
                    <a:pt x="206883" y="98425"/>
                  </a:lnTo>
                  <a:cubicBezTo>
                    <a:pt x="176149" y="98425"/>
                    <a:pt x="153543" y="103886"/>
                    <a:pt x="139192" y="114681"/>
                  </a:cubicBezTo>
                  <a:cubicBezTo>
                    <a:pt x="122809" y="126746"/>
                    <a:pt x="114681" y="147701"/>
                    <a:pt x="114681" y="177546"/>
                  </a:cubicBezTo>
                  <a:cubicBezTo>
                    <a:pt x="114681" y="230251"/>
                    <a:pt x="131826" y="270256"/>
                    <a:pt x="166116" y="297434"/>
                  </a:cubicBezTo>
                  <a:cubicBezTo>
                    <a:pt x="197231" y="321818"/>
                    <a:pt x="240030" y="334137"/>
                    <a:pt x="294513" y="334137"/>
                  </a:cubicBezTo>
                  <a:lnTo>
                    <a:pt x="265430" y="431292"/>
                  </a:lnTo>
                  <a:lnTo>
                    <a:pt x="259588" y="431292"/>
                  </a:lnTo>
                  <a:cubicBezTo>
                    <a:pt x="225044" y="431292"/>
                    <a:pt x="193548" y="426593"/>
                    <a:pt x="165354" y="417322"/>
                  </a:cubicBezTo>
                  <a:cubicBezTo>
                    <a:pt x="114935" y="400685"/>
                    <a:pt x="74295" y="368427"/>
                    <a:pt x="43688" y="320675"/>
                  </a:cubicBezTo>
                  <a:cubicBezTo>
                    <a:pt x="14605" y="274828"/>
                    <a:pt x="0" y="224663"/>
                    <a:pt x="0" y="169926"/>
                  </a:cubicBezTo>
                  <a:cubicBezTo>
                    <a:pt x="0" y="129159"/>
                    <a:pt x="9144" y="94615"/>
                    <a:pt x="27305" y="66294"/>
                  </a:cubicBezTo>
                  <a:cubicBezTo>
                    <a:pt x="47498" y="35179"/>
                    <a:pt x="76581" y="15494"/>
                    <a:pt x="114554" y="6985"/>
                  </a:cubicBezTo>
                  <a:cubicBezTo>
                    <a:pt x="134747" y="2286"/>
                    <a:pt x="160782" y="0"/>
                    <a:pt x="192532" y="0"/>
                  </a:cubicBez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74" name="Freeform 38"/>
            <p:cNvSpPr/>
            <p:nvPr/>
          </p:nvSpPr>
          <p:spPr>
            <a:xfrm>
              <a:off x="796798" y="1059180"/>
              <a:ext cx="401574" cy="431292"/>
            </a:xfrm>
            <a:custGeom>
              <a:avLst/>
              <a:gdLst/>
              <a:ahLst/>
              <a:cxnLst/>
              <a:rect l="l" t="t" r="r" b="b"/>
              <a:pathLst>
                <a:path w="401574" h="431292">
                  <a:moveTo>
                    <a:pt x="0" y="0"/>
                  </a:moveTo>
                  <a:lnTo>
                    <a:pt x="107696" y="0"/>
                  </a:lnTo>
                  <a:lnTo>
                    <a:pt x="200787" y="144272"/>
                  </a:lnTo>
                  <a:lnTo>
                    <a:pt x="293370" y="0"/>
                  </a:lnTo>
                  <a:lnTo>
                    <a:pt x="401574" y="0"/>
                  </a:lnTo>
                  <a:lnTo>
                    <a:pt x="401574" y="431292"/>
                  </a:lnTo>
                  <a:lnTo>
                    <a:pt x="287020" y="431292"/>
                  </a:lnTo>
                  <a:lnTo>
                    <a:pt x="287020" y="172847"/>
                  </a:lnTo>
                  <a:lnTo>
                    <a:pt x="200914" y="298577"/>
                  </a:lnTo>
                  <a:lnTo>
                    <a:pt x="114808" y="172847"/>
                  </a:lnTo>
                  <a:lnTo>
                    <a:pt x="114808" y="431292"/>
                  </a:lnTo>
                  <a:lnTo>
                    <a:pt x="0" y="431292"/>
                  </a:lnTo>
                  <a:close/>
                </a:path>
              </a:pathLst>
            </a:custGeom>
            <a:solidFill>
              <a:srgbClr val="0069AA"/>
            </a:solidFill>
          </p:spPr>
        </p:sp>
        <p:sp>
          <p:nvSpPr>
            <p:cNvPr id="75" name="Freeform 39"/>
            <p:cNvSpPr/>
            <p:nvPr/>
          </p:nvSpPr>
          <p:spPr>
            <a:xfrm>
              <a:off x="1245616" y="1059307"/>
              <a:ext cx="451104" cy="431165"/>
            </a:xfrm>
            <a:custGeom>
              <a:avLst/>
              <a:gdLst/>
              <a:ahLst/>
              <a:cxnLst/>
              <a:rect l="l" t="t" r="r" b="b"/>
              <a:pathLst>
                <a:path w="451104" h="431165">
                  <a:moveTo>
                    <a:pt x="22733" y="431165"/>
                  </a:moveTo>
                  <a:lnTo>
                    <a:pt x="0" y="336931"/>
                  </a:lnTo>
                  <a:lnTo>
                    <a:pt x="60579" y="336931"/>
                  </a:lnTo>
                  <a:cubicBezTo>
                    <a:pt x="51562" y="306324"/>
                    <a:pt x="47244" y="276225"/>
                    <a:pt x="47244" y="246761"/>
                  </a:cubicBezTo>
                  <a:cubicBezTo>
                    <a:pt x="47244" y="169545"/>
                    <a:pt x="74549" y="108204"/>
                    <a:pt x="129286" y="62865"/>
                  </a:cubicBezTo>
                  <a:cubicBezTo>
                    <a:pt x="180086" y="20955"/>
                    <a:pt x="245110" y="0"/>
                    <a:pt x="324231" y="0"/>
                  </a:cubicBezTo>
                  <a:lnTo>
                    <a:pt x="383032" y="0"/>
                  </a:lnTo>
                  <a:lnTo>
                    <a:pt x="409321" y="97155"/>
                  </a:lnTo>
                  <a:lnTo>
                    <a:pt x="379857" y="97155"/>
                  </a:lnTo>
                  <a:lnTo>
                    <a:pt x="348107" y="97155"/>
                  </a:lnTo>
                  <a:cubicBezTo>
                    <a:pt x="277114" y="97155"/>
                    <a:pt x="228727" y="110617"/>
                    <a:pt x="202819" y="137668"/>
                  </a:cubicBezTo>
                  <a:cubicBezTo>
                    <a:pt x="176911" y="164719"/>
                    <a:pt x="164084" y="203073"/>
                    <a:pt x="164084" y="252984"/>
                  </a:cubicBezTo>
                  <a:cubicBezTo>
                    <a:pt x="164084" y="282321"/>
                    <a:pt x="167132" y="310261"/>
                    <a:pt x="173482" y="336931"/>
                  </a:cubicBezTo>
                  <a:lnTo>
                    <a:pt x="276987" y="336931"/>
                  </a:lnTo>
                  <a:lnTo>
                    <a:pt x="276987" y="114554"/>
                  </a:lnTo>
                  <a:lnTo>
                    <a:pt x="391668" y="114554"/>
                  </a:lnTo>
                  <a:lnTo>
                    <a:pt x="391668" y="336931"/>
                  </a:lnTo>
                  <a:lnTo>
                    <a:pt x="451104" y="336931"/>
                  </a:lnTo>
                  <a:lnTo>
                    <a:pt x="429514" y="431165"/>
                  </a:lnTo>
                  <a:close/>
                </a:path>
              </a:pathLst>
            </a:custGeom>
            <a:solidFill>
              <a:srgbClr val="0069AA"/>
            </a:solidFill>
          </p:spPr>
        </p:sp>
      </p:grpSp>
      <p:grpSp>
        <p:nvGrpSpPr>
          <p:cNvPr id="76" name="Group 42"/>
          <p:cNvGrpSpPr/>
          <p:nvPr/>
        </p:nvGrpSpPr>
        <p:grpSpPr>
          <a:xfrm>
            <a:off x="16098361" y="2267594"/>
            <a:ext cx="1638395" cy="1638395"/>
            <a:chOff x="0" y="0"/>
            <a:chExt cx="812800" cy="812800"/>
          </a:xfrm>
        </p:grpSpPr>
        <p:sp>
          <p:nvSpPr>
            <p:cNvPr id="77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004276"/>
              </a:solidFill>
              <a:prstDash val="solid"/>
              <a:miter/>
            </a:ln>
          </p:spPr>
        </p:sp>
      </p:grpSp>
      <p:grpSp>
        <p:nvGrpSpPr>
          <p:cNvPr id="78" name="Group 44"/>
          <p:cNvGrpSpPr/>
          <p:nvPr/>
        </p:nvGrpSpPr>
        <p:grpSpPr>
          <a:xfrm>
            <a:off x="16098361" y="4277464"/>
            <a:ext cx="1638395" cy="1638395"/>
            <a:chOff x="0" y="0"/>
            <a:chExt cx="812800" cy="812800"/>
          </a:xfrm>
        </p:grpSpPr>
        <p:sp>
          <p:nvSpPr>
            <p:cNvPr id="79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164575"/>
              </a:solidFill>
              <a:prstDash val="solid"/>
              <a:miter/>
            </a:ln>
          </p:spPr>
        </p:sp>
      </p:grpSp>
      <p:grpSp>
        <p:nvGrpSpPr>
          <p:cNvPr id="80" name="Group 46"/>
          <p:cNvGrpSpPr/>
          <p:nvPr/>
        </p:nvGrpSpPr>
        <p:grpSpPr>
          <a:xfrm>
            <a:off x="16123287" y="6287334"/>
            <a:ext cx="1638395" cy="1638395"/>
            <a:chOff x="0" y="0"/>
            <a:chExt cx="812800" cy="812800"/>
          </a:xfrm>
        </p:grpSpPr>
        <p:sp>
          <p:nvSpPr>
            <p:cNvPr id="81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004276"/>
              </a:solidFill>
              <a:prstDash val="solid"/>
              <a:miter/>
            </a:ln>
          </p:spPr>
        </p:sp>
      </p:grpSp>
      <p:grpSp>
        <p:nvGrpSpPr>
          <p:cNvPr id="82" name="Group 48"/>
          <p:cNvGrpSpPr/>
          <p:nvPr/>
        </p:nvGrpSpPr>
        <p:grpSpPr>
          <a:xfrm>
            <a:off x="16103033" y="8291588"/>
            <a:ext cx="1638395" cy="1638395"/>
            <a:chOff x="0" y="0"/>
            <a:chExt cx="812800" cy="812800"/>
          </a:xfrm>
        </p:grpSpPr>
        <p:sp>
          <p:nvSpPr>
            <p:cNvPr id="83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164575"/>
              </a:solidFill>
              <a:prstDash val="solid"/>
              <a:miter/>
            </a:ln>
          </p:spPr>
        </p:sp>
      </p:grpSp>
      <p:sp>
        <p:nvSpPr>
          <p:cNvPr id="85" name="Freeform 51"/>
          <p:cNvSpPr/>
          <p:nvPr/>
        </p:nvSpPr>
        <p:spPr>
          <a:xfrm>
            <a:off x="16176161" y="2356515"/>
            <a:ext cx="1482796" cy="1460554"/>
          </a:xfrm>
          <a:prstGeom prst="flowChartConnector">
            <a:avLst/>
          </a:prstGeom>
          <a:blipFill>
            <a:blip r:embed="rId15"/>
            <a:stretch>
              <a:fillRect/>
            </a:stretch>
          </a:blipFill>
        </p:spPr>
      </p:sp>
      <p:grpSp>
        <p:nvGrpSpPr>
          <p:cNvPr id="89" name="Group 46"/>
          <p:cNvGrpSpPr/>
          <p:nvPr/>
        </p:nvGrpSpPr>
        <p:grpSpPr>
          <a:xfrm>
            <a:off x="16009789" y="266399"/>
            <a:ext cx="1638395" cy="1638395"/>
            <a:chOff x="0" y="408039"/>
            <a:chExt cx="812800" cy="812800"/>
          </a:xfrm>
        </p:grpSpPr>
        <p:sp>
          <p:nvSpPr>
            <p:cNvPr id="90" name="Freeform 47"/>
            <p:cNvSpPr/>
            <p:nvPr/>
          </p:nvSpPr>
          <p:spPr>
            <a:xfrm>
              <a:off x="0" y="408039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168" t="-36707" r="-49547" b="-14008"/>
              </a:stretch>
            </a:blipFill>
            <a:ln w="19050" cap="sq">
              <a:solidFill>
                <a:srgbClr val="004276"/>
              </a:solidFill>
              <a:prstDash val="solid"/>
              <a:miter/>
            </a:ln>
          </p:spPr>
        </p:sp>
      </p:grpSp>
      <p:sp>
        <p:nvSpPr>
          <p:cNvPr id="86" name="Freeform 52"/>
          <p:cNvSpPr/>
          <p:nvPr/>
        </p:nvSpPr>
        <p:spPr>
          <a:xfrm>
            <a:off x="16123287" y="4323025"/>
            <a:ext cx="1562575" cy="1559523"/>
          </a:xfrm>
          <a:custGeom>
            <a:avLst/>
            <a:gdLst/>
            <a:ahLst/>
            <a:cxnLst/>
            <a:rect l="l" t="t" r="r" b="b"/>
            <a:pathLst>
              <a:path w="1562575" h="1559523">
                <a:moveTo>
                  <a:pt x="0" y="0"/>
                </a:moveTo>
                <a:lnTo>
                  <a:pt x="1562575" y="0"/>
                </a:lnTo>
                <a:lnTo>
                  <a:pt x="1562575" y="1559524"/>
                </a:lnTo>
                <a:lnTo>
                  <a:pt x="0" y="1559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87" name="Freeform 53"/>
          <p:cNvSpPr/>
          <p:nvPr/>
        </p:nvSpPr>
        <p:spPr>
          <a:xfrm>
            <a:off x="16180700" y="6341321"/>
            <a:ext cx="1503890" cy="1503890"/>
          </a:xfrm>
          <a:prstGeom prst="flowChartConnector">
            <a:avLst/>
          </a:prstGeom>
          <a:blipFill>
            <a:blip r:embed="rId17"/>
            <a:stretch>
              <a:fillRect/>
            </a:stretch>
          </a:blipFill>
        </p:spPr>
      </p:sp>
      <p:sp>
        <p:nvSpPr>
          <p:cNvPr id="88" name="Freeform 54"/>
          <p:cNvSpPr/>
          <p:nvPr/>
        </p:nvSpPr>
        <p:spPr>
          <a:xfrm>
            <a:off x="16179001" y="8358961"/>
            <a:ext cx="1477116" cy="1477116"/>
          </a:xfrm>
          <a:prstGeom prst="flowChartConnector">
            <a:avLst/>
          </a:prstGeom>
          <a:blipFill>
            <a:blip r:embed="rId18"/>
            <a:stretch>
              <a:fillRect l="-55589" t="-1815" r="-62618" b="-58282"/>
            </a:stretch>
          </a:blipFill>
        </p:spPr>
      </p:sp>
      <p:sp>
        <p:nvSpPr>
          <p:cNvPr id="84" name="Freeform 50"/>
          <p:cNvSpPr/>
          <p:nvPr/>
        </p:nvSpPr>
        <p:spPr>
          <a:xfrm>
            <a:off x="15902412" y="354090"/>
            <a:ext cx="1853148" cy="1445663"/>
          </a:xfrm>
          <a:prstGeom prst="flowChartConnector">
            <a:avLst/>
          </a:pr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91" name="Group 19"/>
          <p:cNvGrpSpPr/>
          <p:nvPr/>
        </p:nvGrpSpPr>
        <p:grpSpPr>
          <a:xfrm>
            <a:off x="2933458" y="8485242"/>
            <a:ext cx="337528" cy="337528"/>
            <a:chOff x="0" y="0"/>
            <a:chExt cx="812800" cy="812800"/>
          </a:xfrm>
          <a:solidFill>
            <a:schemeClr val="tx2"/>
          </a:solidFill>
        </p:grpSpPr>
        <p:sp>
          <p:nvSpPr>
            <p:cNvPr id="92" name="Freeform 20"/>
            <p:cNvSpPr/>
            <p:nvPr/>
          </p:nvSpPr>
          <p:spPr>
            <a:xfrm>
              <a:off x="0" y="0"/>
              <a:ext cx="812800" cy="812800"/>
            </a:xfrm>
            <a:prstGeom prst="flowChartConnector">
              <a:avLst/>
            </a:prstGeom>
            <a:grpFill/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93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flowChartConnector">
              <a:avLst/>
            </a:prstGeom>
            <a:grpFill/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50759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33450"/>
            <a:ext cx="10673763" cy="78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6"/>
              </a:lnSpc>
              <a:spcBef>
                <a:spcPct val="0"/>
              </a:spcBef>
            </a:pPr>
            <a:r>
              <a:rPr lang="en-US" sz="4583" b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ВНЕУЧЕБНАЯ ДЕЯТЕЛЬНОСТЬ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7402783"/>
            <a:ext cx="3929657" cy="1517146"/>
          </a:xfrm>
          <a:custGeom>
            <a:avLst/>
            <a:gdLst/>
            <a:ahLst/>
            <a:cxnLst/>
            <a:rect l="l" t="t" r="r" b="b"/>
            <a:pathLst>
              <a:path w="3929657" h="1517146">
                <a:moveTo>
                  <a:pt x="0" y="0"/>
                </a:moveTo>
                <a:lnTo>
                  <a:pt x="3929657" y="0"/>
                </a:lnTo>
                <a:lnTo>
                  <a:pt x="3929657" y="1517146"/>
                </a:lnTo>
                <a:lnTo>
                  <a:pt x="0" y="1517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91160" y="7324666"/>
            <a:ext cx="3404178" cy="1673379"/>
          </a:xfrm>
          <a:custGeom>
            <a:avLst/>
            <a:gdLst/>
            <a:ahLst/>
            <a:cxnLst/>
            <a:rect l="l" t="t" r="r" b="b"/>
            <a:pathLst>
              <a:path w="3404178" h="1673379">
                <a:moveTo>
                  <a:pt x="0" y="0"/>
                </a:moveTo>
                <a:lnTo>
                  <a:pt x="3404178" y="0"/>
                </a:lnTo>
                <a:lnTo>
                  <a:pt x="3404178" y="1673379"/>
                </a:lnTo>
                <a:lnTo>
                  <a:pt x="0" y="167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8585" y="2446637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0" y="0"/>
                </a:lnTo>
                <a:lnTo>
                  <a:pt x="250580" y="250581"/>
                </a:lnTo>
                <a:lnTo>
                  <a:pt x="0" y="2505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585" y="3636305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0" y="0"/>
                </a:lnTo>
                <a:lnTo>
                  <a:pt x="250580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585" y="4825972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0" y="0"/>
                </a:lnTo>
                <a:lnTo>
                  <a:pt x="250580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585" y="6015640"/>
            <a:ext cx="250580" cy="250580"/>
          </a:xfrm>
          <a:custGeom>
            <a:avLst/>
            <a:gdLst/>
            <a:ahLst/>
            <a:cxnLst/>
            <a:rect l="l" t="t" r="r" b="b"/>
            <a:pathLst>
              <a:path w="250580" h="250580">
                <a:moveTo>
                  <a:pt x="0" y="0"/>
                </a:moveTo>
                <a:lnTo>
                  <a:pt x="250580" y="0"/>
                </a:lnTo>
                <a:lnTo>
                  <a:pt x="250580" y="250580"/>
                </a:lnTo>
                <a:lnTo>
                  <a:pt x="0" y="25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flipV="1">
            <a:off x="1773875" y="2866901"/>
            <a:ext cx="0" cy="59972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1764350" y="4058335"/>
            <a:ext cx="0" cy="59972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54825" y="5249769"/>
            <a:ext cx="0" cy="599720"/>
          </a:xfrm>
          <a:prstGeom prst="line">
            <a:avLst/>
          </a:prstGeom>
          <a:ln w="19050" cap="flat">
            <a:solidFill>
              <a:srgbClr val="F0691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220120" y="2287135"/>
            <a:ext cx="5632208" cy="51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en-US" sz="3018" b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14 творческих коллективов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20120" y="3458199"/>
            <a:ext cx="530499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Студенческое</a:t>
            </a: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TV и </a:t>
            </a: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радио</a:t>
            </a:r>
            <a:endParaRPr lang="en-US" sz="3018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20120" y="4666470"/>
            <a:ext cx="563220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Более</a:t>
            </a: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 </a:t>
            </a: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клубов</a:t>
            </a: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и </a:t>
            </a: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секций</a:t>
            </a:r>
            <a:endParaRPr lang="en-US" sz="3018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20120" y="5856138"/>
            <a:ext cx="6713615" cy="51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5"/>
              </a:lnSpc>
              <a:spcBef>
                <a:spcPct val="0"/>
              </a:spcBef>
            </a:pP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Современный</a:t>
            </a:r>
            <a:r>
              <a:rPr lang="en-US" sz="3018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18" b="1" dirty="0" err="1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Медиацентр</a:t>
            </a:r>
            <a:endParaRPr lang="en-US" sz="3018" b="1" dirty="0">
              <a:solidFill>
                <a:srgbClr val="034E7B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AutoShape 16"/>
          <p:cNvSpPr/>
          <p:nvPr/>
        </p:nvSpPr>
        <p:spPr>
          <a:xfrm flipH="1">
            <a:off x="14275185" y="-2776996"/>
            <a:ext cx="0" cy="13764609"/>
          </a:xfrm>
          <a:prstGeom prst="line">
            <a:avLst/>
          </a:prstGeom>
          <a:ln w="952500" cap="flat">
            <a:solidFill>
              <a:srgbClr val="F06913">
                <a:alpha val="31765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12417219" y="5197860"/>
            <a:ext cx="3695220" cy="3819353"/>
            <a:chOff x="0" y="0"/>
            <a:chExt cx="5445647" cy="56285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45760" cy="5628640"/>
            </a:xfrm>
            <a:prstGeom prst="roundRect">
              <a:avLst/>
            </a:prstGeom>
            <a:blipFill>
              <a:blip r:embed="rId8"/>
              <a:stretch>
                <a:fillRect l="-15449" r="-6829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2417219" y="1134994"/>
            <a:ext cx="3695220" cy="3819353"/>
            <a:chOff x="0" y="0"/>
            <a:chExt cx="5445647" cy="56285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45760" cy="5628640"/>
            </a:xfrm>
            <a:prstGeom prst="roundRect">
              <a:avLst/>
            </a:prstGeom>
            <a:blipFill>
              <a:blip r:embed="rId9"/>
              <a:stretch>
                <a:fillRect l="-46482" t="-7287" r="-56916" b="-7955"/>
              </a:stretch>
            </a:blipFill>
          </p:spPr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340" y="8648700"/>
            <a:ext cx="1290660" cy="12906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4275185" y="-2776996"/>
            <a:ext cx="0" cy="13764609"/>
          </a:xfrm>
          <a:prstGeom prst="line">
            <a:avLst/>
          </a:prstGeom>
          <a:ln w="952500" cap="flat">
            <a:solidFill>
              <a:srgbClr val="164575">
                <a:alpha val="3176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0" r="31544"/>
          <a:stretch/>
        </p:blipFill>
        <p:spPr>
          <a:xfrm>
            <a:off x="12353765" y="1181100"/>
            <a:ext cx="3834432" cy="3808186"/>
          </a:xfrm>
          <a:prstGeom prst="round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33450"/>
            <a:ext cx="10673763" cy="78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6"/>
              </a:lnSpc>
              <a:spcBef>
                <a:spcPct val="0"/>
              </a:spcBef>
            </a:pPr>
            <a:r>
              <a:rPr lang="en-US" sz="4583" b="1" dirty="0">
                <a:solidFill>
                  <a:srgbClr val="034E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ВОЕННЫЙ УЧЕБНЫЙ ЦЕНТР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705" y="2063103"/>
            <a:ext cx="10443483" cy="715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721" lvl="1" indent="-271861" algn="l">
              <a:lnSpc>
                <a:spcPts val="3525"/>
              </a:lnSpc>
              <a:buFont typeface="Arial"/>
              <a:buChar char="•"/>
            </a:pP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Подготовка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специалистов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сухопутных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войск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по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военно-учетной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специальности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«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Командир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отделения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мотострелковых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подразделений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»</a:t>
            </a:r>
          </a:p>
          <a:p>
            <a:pPr marL="543721" lvl="1" indent="-271861" algn="l">
              <a:lnSpc>
                <a:spcPts val="3525"/>
              </a:lnSpc>
              <a:buFont typeface="Arial"/>
              <a:buChar char="•"/>
            </a:pP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Срок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обучения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– 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2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года</a:t>
            </a:r>
            <a:endParaRPr lang="en-US" sz="2800" b="1" dirty="0">
              <a:solidFill>
                <a:srgbClr val="034E7B"/>
              </a:solidFill>
              <a:ea typeface="Open Sans Bold"/>
              <a:cs typeface="Open Sans Bold"/>
              <a:sym typeface="Open Sans Bold"/>
            </a:endParaRPr>
          </a:p>
          <a:p>
            <a:pPr marL="543721" lvl="1" indent="-271861" algn="l">
              <a:lnSpc>
                <a:spcPts val="3525"/>
              </a:lnSpc>
              <a:buFont typeface="Arial"/>
              <a:buChar char="•"/>
            </a:pP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Занятия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проводятся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один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раз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в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неделю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в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форменном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обмундировании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курсантов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высших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военных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учебных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заведений</a:t>
            </a:r>
            <a:endParaRPr lang="en-US" sz="2800" dirty="0">
              <a:solidFill>
                <a:srgbClr val="034E7B"/>
              </a:solidFill>
              <a:ea typeface="Open Sans"/>
              <a:cs typeface="Open Sans"/>
              <a:sym typeface="Open Sans"/>
            </a:endParaRPr>
          </a:p>
          <a:p>
            <a:pPr marL="543721" lvl="1" indent="-271861" algn="l">
              <a:lnSpc>
                <a:spcPts val="3525"/>
              </a:lnSpc>
              <a:buFont typeface="Arial"/>
              <a:buChar char="•"/>
            </a:pP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Получение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военного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билета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и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зачисление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в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запас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Вооруженных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сил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России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с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присвоением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воинского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звания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«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Сержант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»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без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дальнейшего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призыва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срочную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военную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службу</a:t>
            </a:r>
            <a:endParaRPr lang="en-US" sz="2800" b="1" dirty="0">
              <a:solidFill>
                <a:srgbClr val="034E7B"/>
              </a:solidFill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525"/>
              </a:lnSpc>
              <a:spcBef>
                <a:spcPct val="0"/>
              </a:spcBef>
            </a:pPr>
            <a:endParaRPr lang="en-US" sz="2800" b="1" dirty="0">
              <a:solidFill>
                <a:srgbClr val="034E7B"/>
              </a:solidFill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525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Перечень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нормативов</a:t>
            </a:r>
            <a:r>
              <a:rPr lang="en-US" sz="2800" b="1" dirty="0">
                <a:solidFill>
                  <a:srgbClr val="034E7B"/>
                </a:solidFill>
                <a:ea typeface="Open Sans Bold"/>
                <a:cs typeface="Open Sans Bold"/>
                <a:sym typeface="Open Sans Bold"/>
              </a:rPr>
              <a:t>: </a:t>
            </a:r>
          </a:p>
          <a:p>
            <a:pPr marL="543721" lvl="1" indent="-271861" algn="l">
              <a:lnSpc>
                <a:spcPts val="3525"/>
              </a:lnSpc>
              <a:buFont typeface="Arial"/>
              <a:buChar char="•"/>
            </a:pP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Подтягивание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на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перекладине</a:t>
            </a:r>
            <a:endParaRPr lang="en-US" sz="2800" dirty="0">
              <a:solidFill>
                <a:srgbClr val="034E7B"/>
              </a:solidFill>
              <a:ea typeface="Open Sans"/>
              <a:cs typeface="Open Sans"/>
              <a:sym typeface="Open Sans"/>
            </a:endParaRPr>
          </a:p>
          <a:p>
            <a:pPr marL="543721" lvl="1" indent="-271861" algn="l">
              <a:lnSpc>
                <a:spcPts val="3525"/>
              </a:lnSpc>
              <a:buFont typeface="Arial"/>
              <a:buChar char="•"/>
            </a:pP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Бег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на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100 м</a:t>
            </a:r>
          </a:p>
          <a:p>
            <a:pPr marL="543721" lvl="1" indent="-271861" algn="l">
              <a:lnSpc>
                <a:spcPts val="3525"/>
              </a:lnSpc>
              <a:buFont typeface="Arial"/>
              <a:buChar char="•"/>
            </a:pP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Бег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на</a:t>
            </a:r>
            <a:r>
              <a:rPr lang="en-US" sz="2800" dirty="0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 3 </a:t>
            </a:r>
            <a:r>
              <a:rPr lang="en-US" sz="2800" dirty="0" err="1">
                <a:solidFill>
                  <a:srgbClr val="034E7B"/>
                </a:solidFill>
                <a:ea typeface="Open Sans"/>
                <a:cs typeface="Open Sans"/>
                <a:sym typeface="Open Sans"/>
              </a:rPr>
              <a:t>км</a:t>
            </a:r>
            <a:endParaRPr lang="en-US" sz="2800" dirty="0">
              <a:solidFill>
                <a:srgbClr val="034E7B"/>
              </a:solidFill>
              <a:ea typeface="Open Sans"/>
              <a:cs typeface="Open Sans"/>
              <a:sym typeface="Open Sans"/>
            </a:endParaRPr>
          </a:p>
          <a:p>
            <a:pPr algn="l">
              <a:lnSpc>
                <a:spcPts val="3525"/>
              </a:lnSpc>
              <a:spcBef>
                <a:spcPct val="0"/>
              </a:spcBef>
            </a:pPr>
            <a:endParaRPr lang="en-US" sz="2518" dirty="0">
              <a:solidFill>
                <a:srgbClr val="034E7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5662" r="20722" b="-476"/>
          <a:stretch/>
        </p:blipFill>
        <p:spPr>
          <a:xfrm>
            <a:off x="12360210" y="5449380"/>
            <a:ext cx="3829950" cy="3772338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8465476"/>
            <a:ext cx="1500452" cy="15004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15">
            <a:extLst>
              <a:ext uri="{FF2B5EF4-FFF2-40B4-BE49-F238E27FC236}">
                <a16:creationId xmlns:a16="http://schemas.microsoft.com/office/drawing/2014/main" id="{BF11E43C-894E-43F7-94F0-724D0852B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002773"/>
              </p:ext>
            </p:extLst>
          </p:nvPr>
        </p:nvGraphicFramePr>
        <p:xfrm>
          <a:off x="0" y="144307"/>
          <a:ext cx="18288000" cy="1014269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673015">
                  <a:extLst>
                    <a:ext uri="{9D8B030D-6E8A-4147-A177-3AD203B41FA5}">
                      <a16:colId xmlns:a16="http://schemas.microsoft.com/office/drawing/2014/main" val="2524521955"/>
                    </a:ext>
                  </a:extLst>
                </a:gridCol>
                <a:gridCol w="1902258">
                  <a:extLst>
                    <a:ext uri="{9D8B030D-6E8A-4147-A177-3AD203B41FA5}">
                      <a16:colId xmlns:a16="http://schemas.microsoft.com/office/drawing/2014/main" val="2049765398"/>
                    </a:ext>
                  </a:extLst>
                </a:gridCol>
                <a:gridCol w="2150126">
                  <a:extLst>
                    <a:ext uri="{9D8B030D-6E8A-4147-A177-3AD203B41FA5}">
                      <a16:colId xmlns:a16="http://schemas.microsoft.com/office/drawing/2014/main" val="2350867712"/>
                    </a:ext>
                  </a:extLst>
                </a:gridCol>
                <a:gridCol w="2741567">
                  <a:extLst>
                    <a:ext uri="{9D8B030D-6E8A-4147-A177-3AD203B41FA5}">
                      <a16:colId xmlns:a16="http://schemas.microsoft.com/office/drawing/2014/main" val="1291057368"/>
                    </a:ext>
                  </a:extLst>
                </a:gridCol>
                <a:gridCol w="2821034">
                  <a:extLst>
                    <a:ext uri="{9D8B030D-6E8A-4147-A177-3AD203B41FA5}">
                      <a16:colId xmlns:a16="http://schemas.microsoft.com/office/drawing/2014/main" val="130024538"/>
                    </a:ext>
                  </a:extLst>
                </a:gridCol>
              </a:tblGrid>
              <a:tr h="1127999">
                <a:tc gridSpan="5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Распределение контрольных цифр приема и приема по  договорам (</a:t>
                      </a:r>
                      <a:r>
                        <a:rPr lang="ru-RU" sz="2400" dirty="0" err="1" smtClean="0">
                          <a:solidFill>
                            <a:schemeClr val="tx2"/>
                          </a:solidFill>
                        </a:rPr>
                        <a:t>бакалавриат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/</a:t>
                      </a:r>
                      <a:r>
                        <a:rPr lang="ru-RU" sz="2400" dirty="0" err="1" smtClean="0">
                          <a:solidFill>
                            <a:schemeClr val="tx2"/>
                          </a:solidFill>
                        </a:rPr>
                        <a:t>специалитет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ru-RU" sz="2400" b="1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65" marR="8165" marT="8165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3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3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213711"/>
                  </a:ext>
                </a:extLst>
              </a:tr>
              <a:tr h="55475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Наименование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направления подготовки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Очная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Очно-заочная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Заочная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710694260"/>
                  </a:ext>
                </a:extLst>
              </a:tr>
              <a:tr h="1118110"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бюджет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по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Количество мест/стоимость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по договорам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по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мест/стоимость 2025</a:t>
                      </a: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180185952"/>
                  </a:ext>
                </a:extLst>
              </a:tr>
              <a:tr h="1359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Прикладная информатика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/ Информационные </a:t>
                      </a:r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системы и технологии в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управлении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45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20/215 800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ru-RU" sz="24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60/82 000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80370973"/>
                  </a:ext>
                </a:extLst>
              </a:tr>
              <a:tr h="108648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Прикладная информатика / </a:t>
                      </a:r>
                      <a:r>
                        <a:rPr lang="ru-RU" sz="2400" kern="1200" dirty="0" smtClean="0">
                          <a:solidFill>
                            <a:schemeClr val="tx2"/>
                          </a:solidFill>
                          <a:effectLst/>
                        </a:rPr>
                        <a:t>Системы искусственного интеллекта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5" marR="8165" marT="81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362053"/>
                  </a:ext>
                </a:extLst>
              </a:tr>
              <a:tr h="1359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Землеустройство и кадастры / Управление и экспертиза недвижимости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60/82 000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236937268"/>
                  </a:ext>
                </a:extLst>
              </a:tr>
              <a:tr h="1359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Управление качество</a:t>
                      </a:r>
                      <a:r>
                        <a:rPr lang="ru-RU" sz="2400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м / Управление бизнес-процессами в производственных системах</a:t>
                      </a:r>
                      <a:endParaRPr lang="ru-RU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30/215 800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59372430"/>
                  </a:ext>
                </a:extLst>
              </a:tr>
              <a:tr h="1089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Лесное дело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/ </a:t>
                      </a:r>
                      <a:r>
                        <a:rPr lang="ru-RU" sz="2400" kern="1200" dirty="0" smtClean="0">
                          <a:solidFill>
                            <a:schemeClr val="tx2"/>
                          </a:solidFill>
                          <a:effectLst/>
                        </a:rPr>
                        <a:t>Лесное хозяйство и управление лесами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25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25/215 800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endParaRPr lang="ru-RU" sz="2400" b="1" i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2354457016"/>
                  </a:ext>
                </a:extLst>
              </a:tr>
              <a:tr h="1089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Психология / Психология в экономике и управлении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20/192 500</a:t>
                      </a:r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03932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43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A2DF8-4FD1-421E-9989-6AE54E6C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449800" cy="1439862"/>
          </a:xfrm>
        </p:spPr>
        <p:txBody>
          <a:bodyPr>
            <a:noAutofit/>
          </a:bodyPr>
          <a:lstStyle/>
          <a:p>
            <a:pPr algn="r"/>
            <a:r>
              <a:rPr lang="ru-RU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15">
            <a:extLst>
              <a:ext uri="{FF2B5EF4-FFF2-40B4-BE49-F238E27FC236}">
                <a16:creationId xmlns:a16="http://schemas.microsoft.com/office/drawing/2014/main" id="{BF11E43C-894E-43F7-94F0-724D0852B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3912"/>
              </p:ext>
            </p:extLst>
          </p:nvPr>
        </p:nvGraphicFramePr>
        <p:xfrm>
          <a:off x="0" y="1"/>
          <a:ext cx="18287999" cy="1030764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955802">
                  <a:extLst>
                    <a:ext uri="{9D8B030D-6E8A-4147-A177-3AD203B41FA5}">
                      <a16:colId xmlns:a16="http://schemas.microsoft.com/office/drawing/2014/main" val="2524521955"/>
                    </a:ext>
                  </a:extLst>
                </a:gridCol>
                <a:gridCol w="1677945">
                  <a:extLst>
                    <a:ext uri="{9D8B030D-6E8A-4147-A177-3AD203B41FA5}">
                      <a16:colId xmlns:a16="http://schemas.microsoft.com/office/drawing/2014/main" val="2049765398"/>
                    </a:ext>
                  </a:extLst>
                </a:gridCol>
                <a:gridCol w="1677945">
                  <a:extLst>
                    <a:ext uri="{9D8B030D-6E8A-4147-A177-3AD203B41FA5}">
                      <a16:colId xmlns:a16="http://schemas.microsoft.com/office/drawing/2014/main" val="2350867712"/>
                    </a:ext>
                  </a:extLst>
                </a:gridCol>
                <a:gridCol w="2500639">
                  <a:extLst>
                    <a:ext uri="{9D8B030D-6E8A-4147-A177-3AD203B41FA5}">
                      <a16:colId xmlns:a16="http://schemas.microsoft.com/office/drawing/2014/main" val="1291057368"/>
                    </a:ext>
                  </a:extLst>
                </a:gridCol>
                <a:gridCol w="2475668">
                  <a:extLst>
                    <a:ext uri="{9D8B030D-6E8A-4147-A177-3AD203B41FA5}">
                      <a16:colId xmlns:a16="http://schemas.microsoft.com/office/drawing/2014/main" val="1340529303"/>
                    </a:ext>
                  </a:extLst>
                </a:gridCol>
              </a:tblGrid>
              <a:tr h="67007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направления подготовки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Очная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Очно-заочная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Заочная</a:t>
                      </a: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710694260"/>
                  </a:ext>
                </a:extLst>
              </a:tr>
              <a:tr h="1267682"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по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Количество мест/стоимость</a:t>
                      </a: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по </a:t>
                      </a:r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договорам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мест/стоимость 2025</a:t>
                      </a:r>
                    </a:p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по договорам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180185952"/>
                  </a:ext>
                </a:extLst>
              </a:tr>
              <a:tr h="105379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/ Мировая экономика (Русско-китайская программа двойного дипломирования г. Пекин)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5" marR="8165" marT="8165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113/192 500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977282865"/>
                  </a:ext>
                </a:extLst>
              </a:tr>
              <a:tr h="108376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/ Экономика предприятия и предпринимательская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деятельность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2400" b="1" u="none" strike="noStrike" kern="1200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ru-RU" sz="24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742153399"/>
                  </a:ext>
                </a:extLst>
              </a:tr>
              <a:tr h="1373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/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и управление отраслевыми комплексами (нефтегазовый комплекс; инвестиционно-строительный комплекс)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80370973"/>
                  </a:ext>
                </a:extLst>
              </a:tr>
              <a:tr h="8960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/ 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Внешне</a:t>
                      </a:r>
                      <a:r>
                        <a:rPr lang="ru-RU" sz="240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экономическая деятельность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236937268"/>
                  </a:ext>
                </a:extLst>
              </a:tr>
              <a:tr h="5350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/ Финансы и кредит </a:t>
                      </a:r>
                      <a:endParaRPr lang="ru-RU" sz="24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76 Д/95 000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419209341"/>
                  </a:ext>
                </a:extLst>
              </a:tr>
              <a:tr h="52142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/ Бухгалтерский учет и налогообложение</a:t>
                      </a:r>
                      <a:endParaRPr lang="ru-RU" sz="2400" b="0" i="1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700" dirty="0"/>
                    </a:p>
                  </a:txBody>
                  <a:tcPr marL="8165" marR="8165" marT="81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335464754"/>
                  </a:ext>
                </a:extLst>
              </a:tr>
              <a:tr h="52142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Экономика / Экономика и организация фирмы</a:t>
                      </a:r>
                      <a:endParaRPr lang="ru-RU" sz="2400" b="0" i="1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 sz="2700" dirty="0"/>
                    </a:p>
                  </a:txBody>
                  <a:tcPr marL="8165" marR="8165" marT="81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579965620"/>
                  </a:ext>
                </a:extLst>
              </a:tr>
              <a:tr h="639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Менеджмент / Управление бизнесом 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40/192 500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3762951093"/>
                  </a:ext>
                </a:extLst>
              </a:tr>
              <a:tr h="9190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Менеджмент / Управление бизнесом (Русско-китайская программа двойного </a:t>
                      </a:r>
                      <a:r>
                        <a:rPr lang="ru-RU" sz="240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дипломирования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г. </a:t>
                      </a:r>
                      <a:r>
                        <a:rPr lang="ru-RU" sz="240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Шеньян</a:t>
                      </a:r>
                      <a:r>
                        <a:rPr lang="ru-RU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2380543279"/>
                  </a:ext>
                </a:extLst>
              </a:tr>
              <a:tr h="8060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40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Менеджмент / Менеджмент и бизнес-технологии</a:t>
                      </a:r>
                      <a:endParaRPr lang="ru-RU" sz="2400" b="0" i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 Д/95 000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8165" marR="8165" marT="8165" marB="0" anchor="ctr"/>
                </a:tc>
                <a:extLst>
                  <a:ext uri="{0D108BD9-81ED-4DB2-BD59-A6C34878D82A}">
                    <a16:rowId xmlns:a16="http://schemas.microsoft.com/office/drawing/2014/main" val="1349664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093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4139</Words>
  <Application>Microsoft Office PowerPoint</Application>
  <PresentationFormat>Произвольный</PresentationFormat>
  <Paragraphs>939</Paragraphs>
  <Slides>37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37</vt:i4>
      </vt:variant>
    </vt:vector>
  </HeadingPairs>
  <TitlesOfParts>
    <vt:vector size="66" baseType="lpstr">
      <vt:lpstr>Montserrat Light Bold</vt:lpstr>
      <vt:lpstr>Arial MT Pro Bold</vt:lpstr>
      <vt:lpstr>Arial MT Pro</vt:lpstr>
      <vt:lpstr>Canva Sans Bold</vt:lpstr>
      <vt:lpstr>IBM Plex Sans Bold</vt:lpstr>
      <vt:lpstr>Canva Sans</vt:lpstr>
      <vt:lpstr>Arial Bold</vt:lpstr>
      <vt:lpstr>Calibri</vt:lpstr>
      <vt:lpstr>HK Grotesk Bold</vt:lpstr>
      <vt:lpstr>Wingdings</vt:lpstr>
      <vt:lpstr>Arial</vt:lpstr>
      <vt:lpstr>Open Sans</vt:lpstr>
      <vt:lpstr>IBM Plex Sans</vt:lpstr>
      <vt:lpstr>Times New Roman</vt:lpstr>
      <vt:lpstr>Arial Nova Bold</vt:lpstr>
      <vt:lpstr>Open Sans Bold</vt:lpstr>
      <vt:lpstr>Arial Nova</vt:lpstr>
      <vt:lpstr>HK Grotesk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)</vt:lpstr>
      <vt:lpstr>Презентация PowerPoint</vt:lpstr>
      <vt:lpstr>цифр приема  и приема по договорам  (бакалавриат, специалитет)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БГУ — ВАШ КЛЮЧ К УСПЕШНОМУ БУДУЩЕМУ</dc:title>
  <dc:creator>Наделяева Анастасия Юрьевна</dc:creator>
  <cp:lastModifiedBy>Наделяева Анастасия Юрьевна</cp:lastModifiedBy>
  <cp:revision>135</cp:revision>
  <dcterms:created xsi:type="dcterms:W3CDTF">2006-08-16T00:00:00Z</dcterms:created>
  <dcterms:modified xsi:type="dcterms:W3CDTF">2026-01-23T04:48:21Z</dcterms:modified>
  <dc:identifier>DAG-31Cf9zM</dc:identifier>
</cp:coreProperties>
</file>